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1229" r:id="rId2"/>
    <p:sldId id="1478" r:id="rId3"/>
    <p:sldId id="1479" r:id="rId4"/>
    <p:sldId id="1480" r:id="rId5"/>
    <p:sldId id="1481" r:id="rId6"/>
    <p:sldId id="1482" r:id="rId7"/>
    <p:sldId id="1491" r:id="rId8"/>
    <p:sldId id="1492" r:id="rId9"/>
    <p:sldId id="1483" r:id="rId10"/>
    <p:sldId id="1484" r:id="rId11"/>
    <p:sldId id="1493" r:id="rId12"/>
    <p:sldId id="1494" r:id="rId13"/>
    <p:sldId id="1495" r:id="rId14"/>
    <p:sldId id="1501" r:id="rId15"/>
    <p:sldId id="1502" r:id="rId16"/>
    <p:sldId id="1503" r:id="rId17"/>
    <p:sldId id="1504" r:id="rId18"/>
    <p:sldId id="1485" r:id="rId19"/>
    <p:sldId id="1486" r:id="rId20"/>
    <p:sldId id="1496" r:id="rId21"/>
    <p:sldId id="1505" r:id="rId22"/>
    <p:sldId id="1487" r:id="rId23"/>
    <p:sldId id="1488" r:id="rId24"/>
    <p:sldId id="1499" r:id="rId25"/>
    <p:sldId id="1489" r:id="rId26"/>
    <p:sldId id="1490" r:id="rId27"/>
    <p:sldId id="1497" r:id="rId28"/>
    <p:sldId id="1500" r:id="rId2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2B47C"/>
    <a:srgbClr val="589B50"/>
    <a:srgbClr val="E2E2E2"/>
    <a:srgbClr val="445469"/>
    <a:srgbClr val="FBB62B"/>
    <a:srgbClr val="364D65"/>
    <a:srgbClr val="19232E"/>
    <a:srgbClr val="2F2F2F"/>
    <a:srgbClr val="FBC81F"/>
    <a:srgbClr val="2C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9409" autoAdjust="0"/>
  </p:normalViewPr>
  <p:slideViewPr>
    <p:cSldViewPr snapToGrid="0" snapToObjects="1">
      <p:cViewPr varScale="1">
        <p:scale>
          <a:sx n="41" d="100"/>
          <a:sy n="41" d="100"/>
        </p:scale>
        <p:origin x="600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28992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75648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1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sk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394570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3467525" y="44604"/>
            <a:ext cx="11088796" cy="13491341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738946" y="12533971"/>
            <a:ext cx="8162693" cy="1001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64079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6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3936717" y="3247697"/>
            <a:ext cx="7241628" cy="1287517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35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253205" y="6230198"/>
            <a:ext cx="5756336" cy="102067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3604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73008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40370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0874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8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33971"/>
            <a:ext cx="7069873" cy="10036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148104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409748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278926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2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291434" y="3411210"/>
            <a:ext cx="7434751" cy="801688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Mi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4091685"/>
            <a:ext cx="12105684" cy="676960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209415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dirty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Lato Light"/>
                <a:cs typeface="Lato Light"/>
              </a:rPr>
              <a:t>© 2016 Jetfabrik </a:t>
            </a:r>
            <a:r>
              <a:rPr lang="id-ID" sz="2000" dirty="0">
                <a:solidFill>
                  <a:schemeClr val="tx2"/>
                </a:solidFill>
                <a:latin typeface="Lato Light"/>
                <a:cs typeface="Lato Light"/>
              </a:rPr>
              <a:t>Multipurpose Theme</a:t>
            </a:r>
            <a:r>
              <a:rPr lang="en-US" sz="2000" dirty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rgbClr val="589B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095282" y="645136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‹Nº›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845" r:id="rId2"/>
    <p:sldLayoutId id="2147483822" r:id="rId3"/>
    <p:sldLayoutId id="2147483823" r:id="rId4"/>
    <p:sldLayoutId id="2147483811" r:id="rId5"/>
    <p:sldLayoutId id="2147483812" r:id="rId6"/>
    <p:sldLayoutId id="2147483806" r:id="rId7"/>
    <p:sldLayoutId id="2147483808" r:id="rId8"/>
    <p:sldLayoutId id="2147483882" r:id="rId9"/>
    <p:sldLayoutId id="2147483844" r:id="rId10"/>
    <p:sldLayoutId id="2147483834" r:id="rId11"/>
    <p:sldLayoutId id="2147483833" r:id="rId12"/>
    <p:sldLayoutId id="2147483840" r:id="rId13"/>
    <p:sldLayoutId id="2147483893" r:id="rId14"/>
    <p:sldLayoutId id="2147483894" r:id="rId15"/>
    <p:sldLayoutId id="2147483902" r:id="rId16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5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0794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BC683DA-1028-430C-81CF-8FE76EE564D8}"/>
              </a:ext>
            </a:extLst>
          </p:cNvPr>
          <p:cNvSpPr/>
          <p:nvPr/>
        </p:nvSpPr>
        <p:spPr>
          <a:xfrm>
            <a:off x="13560502" y="0"/>
            <a:ext cx="10800000" cy="13716000"/>
          </a:xfrm>
          <a:prstGeom prst="rect">
            <a:avLst/>
          </a:prstGeom>
          <a:solidFill>
            <a:srgbClr val="E2E2E2"/>
          </a:solidFill>
          <a:ln>
            <a:solidFill>
              <a:srgbClr val="E2E2E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D765F2CB-D18B-43E6-B063-D4E4ABBE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502" y="1143000"/>
            <a:ext cx="11430000" cy="114300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grpSp>
        <p:nvGrpSpPr>
          <p:cNvPr id="76" name="Grupo 75">
            <a:extLst>
              <a:ext uri="{FF2B5EF4-FFF2-40B4-BE49-F238E27FC236}">
                <a16:creationId xmlns:a16="http://schemas.microsoft.com/office/drawing/2014/main" id="{7E2B3CDF-B096-44FD-9E0D-8E53EFF70D9D}"/>
              </a:ext>
            </a:extLst>
          </p:cNvPr>
          <p:cNvGrpSpPr/>
          <p:nvPr/>
        </p:nvGrpSpPr>
        <p:grpSpPr>
          <a:xfrm>
            <a:off x="1066392" y="3153290"/>
            <a:ext cx="11288668" cy="7409421"/>
            <a:chOff x="1092690" y="2860381"/>
            <a:chExt cx="11288668" cy="7409421"/>
          </a:xfrm>
        </p:grpSpPr>
        <p:sp>
          <p:nvSpPr>
            <p:cNvPr id="2" name="TextBox 1"/>
            <p:cNvSpPr txBox="1"/>
            <p:nvPr/>
          </p:nvSpPr>
          <p:spPr>
            <a:xfrm>
              <a:off x="1092690" y="4915237"/>
              <a:ext cx="11288668" cy="1831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300" b="1" dirty="0">
                  <a:solidFill>
                    <a:srgbClr val="589B50"/>
                  </a:solidFill>
                  <a:latin typeface="Lato Black" charset="0"/>
                  <a:ea typeface="Lato Black" charset="0"/>
                  <a:cs typeface="Lato Black" charset="0"/>
                </a:rPr>
                <a:t>Security on AWS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11210" y="2860381"/>
              <a:ext cx="10370148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600" b="1" dirty="0">
                  <a:solidFill>
                    <a:srgbClr val="589B50"/>
                  </a:solidFill>
                  <a:latin typeface="Lato Black" charset="0"/>
                  <a:ea typeface="Lato Black" charset="0"/>
                  <a:cs typeface="Lato Black" charset="0"/>
                </a:rPr>
                <a:t>Open Source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365087" y="7627533"/>
              <a:ext cx="5016271" cy="227062"/>
              <a:chOff x="6927228" y="7552706"/>
              <a:chExt cx="5016271" cy="227062"/>
            </a:xfrm>
          </p:grpSpPr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 rot="18861538">
                <a:off x="6927228" y="7711914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 rot="18861538">
                <a:off x="7142741" y="7709503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 rot="18861538">
                <a:off x="7358254" y="7707092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 rot="18861538">
                <a:off x="7573766" y="7712631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 rot="18861538">
                <a:off x="7789279" y="771022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 rot="18861538">
                <a:off x="8004792" y="77157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 rot="18861538">
                <a:off x="8220304" y="7713348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 rot="18861538">
                <a:off x="8435817" y="7710937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 rot="18861538">
                <a:off x="8651330" y="7708526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 rot="18861538">
                <a:off x="8866842" y="7714065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 rot="18861538">
                <a:off x="9082355" y="7711654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 rot="18861538">
                <a:off x="9297868" y="7709243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 rot="18861538">
                <a:off x="6927228" y="7557528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 rot="18861538">
                <a:off x="7142741" y="7555117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 rot="18861538">
                <a:off x="7358254" y="7552706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 rot="18861538">
                <a:off x="7573766" y="7558245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 rot="18861538">
                <a:off x="7789279" y="7555834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 rot="18861538">
                <a:off x="8004792" y="7561374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 rot="18861538">
                <a:off x="8220304" y="7558962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 rot="18861538">
                <a:off x="8435817" y="7556551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 rot="18861538">
                <a:off x="8651330" y="755414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 rot="18861538">
                <a:off x="8866842" y="7559679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 rot="18861538">
                <a:off x="9082355" y="7557268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>
                <a:spLocks noChangeAspect="1"/>
              </p:cNvSpPr>
              <p:nvPr/>
            </p:nvSpPr>
            <p:spPr>
              <a:xfrm rot="18861538">
                <a:off x="9297868" y="7554857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 rot="18861538">
                <a:off x="9508851" y="7711914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 rot="18861538">
                <a:off x="9724364" y="7709503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 rot="18861538">
                <a:off x="9939877" y="7707092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 rot="18861538">
                <a:off x="10155389" y="7712631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 rot="18861538">
                <a:off x="10370902" y="771022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 rot="18861538">
                <a:off x="10586415" y="77157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 rot="18861538">
                <a:off x="10801927" y="7713348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 rot="18861538">
                <a:off x="11017440" y="7710937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 rot="18861538">
                <a:off x="11232953" y="7708526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 rot="18861538">
                <a:off x="11448465" y="7714065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 rot="18861538">
                <a:off x="11663978" y="7711654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 rot="18861538">
                <a:off x="11879491" y="7709243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 rot="18861538">
                <a:off x="9508851" y="7557528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 rot="18861538">
                <a:off x="9724364" y="7555117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 rot="18861538">
                <a:off x="9939877" y="7552706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 rot="18861538">
                <a:off x="10155389" y="7558245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 rot="18861538">
                <a:off x="10370902" y="7555834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 rot="18861538">
                <a:off x="10586415" y="7561374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 rot="18861538">
                <a:off x="10801927" y="7558962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 rot="18861538">
                <a:off x="11017440" y="7556551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 rot="18861538">
                <a:off x="11232953" y="755414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 rot="18861538">
                <a:off x="11448465" y="7559679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 rot="18861538">
                <a:off x="11663978" y="7557268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 rot="18861538">
                <a:off x="11879491" y="7554857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Subtitle 2"/>
            <p:cNvSpPr txBox="1">
              <a:spLocks/>
            </p:cNvSpPr>
            <p:nvPr/>
          </p:nvSpPr>
          <p:spPr>
            <a:xfrm>
              <a:off x="7748404" y="8735621"/>
              <a:ext cx="4632954" cy="126836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404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rPr>
                <a:t>Cristóbal Espinosa </a:t>
              </a:r>
              <a:r>
                <a:rPr lang="en-US" sz="2800" b="1" dirty="0" err="1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rPr>
                <a:t>Morente</a:t>
              </a:r>
              <a:endParaRPr lang="en-US" sz="28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endParaRPr>
            </a:p>
            <a:p>
              <a:pPr algn="r">
                <a:lnSpc>
                  <a:spcPts val="404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rPr>
                <a:t>Cloud &amp; Security Manager</a:t>
              </a:r>
            </a:p>
          </p:txBody>
        </p:sp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E6D5AD7F-A019-48D5-AC95-B82F4E925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00" r="18274"/>
            <a:stretch/>
          </p:blipFill>
          <p:spPr>
            <a:xfrm>
              <a:off x="1179619" y="8469802"/>
              <a:ext cx="2380548" cy="1800000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6A43BE24-F0DA-479B-8037-FFCE59E97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3" t="12869" r="20736" b="13422"/>
            <a:stretch/>
          </p:blipFill>
          <p:spPr>
            <a:xfrm>
              <a:off x="4298342" y="8469802"/>
              <a:ext cx="2711888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09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358852" y="483017"/>
            <a:ext cx="965998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Defensive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415925" y="1691984"/>
            <a:ext cx="7587017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You should start defending your resources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6C4E105-952A-40AA-9745-E3ACEEA45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118" y="7645235"/>
            <a:ext cx="6050181" cy="4584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04213142-E992-44FD-BC41-B8EFF2D6CE90}"/>
              </a:ext>
            </a:extLst>
          </p:cNvPr>
          <p:cNvSpPr txBox="1"/>
          <p:nvPr/>
        </p:nvSpPr>
        <p:spPr>
          <a:xfrm>
            <a:off x="848825" y="3151194"/>
            <a:ext cx="22588199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Prowler          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7241729-2222-496B-9165-B684CDAC2FA5}"/>
              </a:ext>
            </a:extLst>
          </p:cNvPr>
          <p:cNvSpPr/>
          <p:nvPr/>
        </p:nvSpPr>
        <p:spPr>
          <a:xfrm>
            <a:off x="848825" y="4982437"/>
            <a:ext cx="22680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Lato Light"/>
                <a:cs typeface="Lato Light"/>
              </a:rPr>
              <a:t>Prowler</a:t>
            </a:r>
            <a:r>
              <a:rPr lang="en-US" sz="4000" dirty="0">
                <a:latin typeface="Lato Light"/>
                <a:cs typeface="Lato Light"/>
              </a:rPr>
              <a:t> is a command line tool for AWS Security Best Practices Assessment, Auditing and Hardening.</a:t>
            </a:r>
          </a:p>
          <a:p>
            <a:endParaRPr lang="en-US" sz="4000" dirty="0">
              <a:latin typeface="Lato Light"/>
              <a:cs typeface="Lato Light"/>
            </a:endParaRPr>
          </a:p>
          <a:p>
            <a:r>
              <a:rPr lang="en-US" sz="4000" dirty="0">
                <a:latin typeface="Lato Light"/>
                <a:cs typeface="Lato Light"/>
              </a:rPr>
              <a:t>It follows guidelines of the CIS (Center for Internet Security) Amazon Web Services Foundations Benchmark (49 checks) and has 40 additional checks including related to GDPR and HIPAA.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C80A7F9-5880-4223-802D-A6D91B42DE42}"/>
              </a:ext>
            </a:extLst>
          </p:cNvPr>
          <p:cNvSpPr/>
          <p:nvPr/>
        </p:nvSpPr>
        <p:spPr>
          <a:xfrm>
            <a:off x="11849618" y="8352581"/>
            <a:ext cx="5184000" cy="31700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CIS Level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CIS Level 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Extras (39 checks)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GDPR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HIPAA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36FB84B-0439-427D-B9AA-D4EA4D5A07A8}"/>
              </a:ext>
            </a:extLst>
          </p:cNvPr>
          <p:cNvGrpSpPr/>
          <p:nvPr/>
        </p:nvGrpSpPr>
        <p:grpSpPr>
          <a:xfrm>
            <a:off x="12318516" y="3119016"/>
            <a:ext cx="10989783" cy="1080000"/>
            <a:chOff x="6788825" y="11086099"/>
            <a:chExt cx="10989783" cy="1080000"/>
          </a:xfrm>
        </p:grpSpPr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C9B5F994-13F2-45D5-A197-EA9A34AE27C7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https://github.com/toniblyx/prowler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180A9B0-5CE1-45A8-B6F8-E845DFCBBC9F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6" name="Group 170">
              <a:extLst>
                <a:ext uri="{FF2B5EF4-FFF2-40B4-BE49-F238E27FC236}">
                  <a16:creationId xmlns:a16="http://schemas.microsoft.com/office/drawing/2014/main" id="{773A73C3-17F1-467E-8EDC-DE33AAAE12B5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27" name="Freeform 105">
                <a:extLst>
                  <a:ext uri="{FF2B5EF4-FFF2-40B4-BE49-F238E27FC236}">
                    <a16:creationId xmlns:a16="http://schemas.microsoft.com/office/drawing/2014/main" id="{BEE4E855-1CB7-4156-9C51-DF3CBAA167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106">
                <a:extLst>
                  <a:ext uri="{FF2B5EF4-FFF2-40B4-BE49-F238E27FC236}">
                    <a16:creationId xmlns:a16="http://schemas.microsoft.com/office/drawing/2014/main" id="{C6DD4915-6975-494B-BBD3-30EBD65431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ACEB68E-5BDE-4EB5-A2BF-EA55AFEA9077}"/>
              </a:ext>
            </a:extLst>
          </p:cNvPr>
          <p:cNvSpPr/>
          <p:nvPr/>
        </p:nvSpPr>
        <p:spPr>
          <a:xfrm>
            <a:off x="848825" y="8352581"/>
            <a:ext cx="10800000" cy="31700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Identity and Access Management (22 checks)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Logging (9 checks)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Monitoring (14 checks)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Networking (4 checks)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Forensics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0B0A3EF-A8D8-42BF-A3B6-B61B916C20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002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9">
            <a:extLst>
              <a:ext uri="{FF2B5EF4-FFF2-40B4-BE49-F238E27FC236}">
                <a16:creationId xmlns:a16="http://schemas.microsoft.com/office/drawing/2014/main" id="{FE5FA8A1-3A57-4655-A1E0-37518F350CE1}"/>
              </a:ext>
            </a:extLst>
          </p:cNvPr>
          <p:cNvSpPr txBox="1"/>
          <p:nvPr/>
        </p:nvSpPr>
        <p:spPr>
          <a:xfrm>
            <a:off x="848825" y="3151194"/>
            <a:ext cx="22213096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Prowler          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358852" y="483017"/>
            <a:ext cx="965998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Defensive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415925" y="1691984"/>
            <a:ext cx="7587017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You should start defending your resources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B1301102-03E6-47AC-9660-213ACFCACB51}"/>
              </a:ext>
            </a:extLst>
          </p:cNvPr>
          <p:cNvGrpSpPr/>
          <p:nvPr/>
        </p:nvGrpSpPr>
        <p:grpSpPr>
          <a:xfrm>
            <a:off x="12318516" y="3119016"/>
            <a:ext cx="10989783" cy="1080000"/>
            <a:chOff x="6788825" y="11086099"/>
            <a:chExt cx="10989783" cy="1080000"/>
          </a:xfrm>
        </p:grpSpPr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01795620-B88F-4800-B051-4468E1AD05E8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https://github.com/toniblyx/prowler</a:t>
              </a: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5349683A-427E-4505-9B49-84246976C08B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4" name="Group 170">
              <a:extLst>
                <a:ext uri="{FF2B5EF4-FFF2-40B4-BE49-F238E27FC236}">
                  <a16:creationId xmlns:a16="http://schemas.microsoft.com/office/drawing/2014/main" id="{B95B9604-05CD-4C07-82CF-466964B5CA36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35" name="Freeform 105">
                <a:extLst>
                  <a:ext uri="{FF2B5EF4-FFF2-40B4-BE49-F238E27FC236}">
                    <a16:creationId xmlns:a16="http://schemas.microsoft.com/office/drawing/2014/main" id="{8353AE9D-F746-4A03-970D-0481AAB3B2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106">
                <a:extLst>
                  <a:ext uri="{FF2B5EF4-FFF2-40B4-BE49-F238E27FC236}">
                    <a16:creationId xmlns:a16="http://schemas.microsoft.com/office/drawing/2014/main" id="{9C06F16A-2B1D-4FD1-8FE3-E8E130C2BA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9A7BEBF3-D7F5-4671-B8AC-C4AB62746F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rowler">
            <a:hlinkClick r:id="" action="ppaction://media"/>
            <a:extLst>
              <a:ext uri="{FF2B5EF4-FFF2-40B4-BE49-F238E27FC236}">
                <a16:creationId xmlns:a16="http://schemas.microsoft.com/office/drawing/2014/main" id="{87BC6687-9047-45FD-B5CD-2C44B1C042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64125" y="4460030"/>
            <a:ext cx="14249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2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358852" y="483017"/>
            <a:ext cx="965998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Defensive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415925" y="1691984"/>
            <a:ext cx="7587017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You should start defending your resources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04213142-E992-44FD-BC41-B8EFF2D6CE90}"/>
              </a:ext>
            </a:extLst>
          </p:cNvPr>
          <p:cNvSpPr txBox="1"/>
          <p:nvPr/>
        </p:nvSpPr>
        <p:spPr>
          <a:xfrm>
            <a:off x="848825" y="3151194"/>
            <a:ext cx="22331718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 err="1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CloudMapper</a:t>
            </a:r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7241729-2222-496B-9165-B684CDAC2FA5}"/>
              </a:ext>
            </a:extLst>
          </p:cNvPr>
          <p:cNvSpPr/>
          <p:nvPr/>
        </p:nvSpPr>
        <p:spPr>
          <a:xfrm>
            <a:off x="848825" y="6092327"/>
            <a:ext cx="993221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cs typeface="Lato Light"/>
              </a:rPr>
              <a:t>CloudMapper</a:t>
            </a:r>
            <a:r>
              <a:rPr lang="en-US" sz="4000" dirty="0">
                <a:cs typeface="Lato Light"/>
              </a:rPr>
              <a:t> helps you analyze your Amazon Web Services (AWS) environments. The original purpose was to generate network diagrams and display them in your browser. </a:t>
            </a:r>
          </a:p>
          <a:p>
            <a:endParaRPr lang="en-US" sz="4000" dirty="0">
              <a:cs typeface="Lato Light"/>
            </a:endParaRPr>
          </a:p>
          <a:p>
            <a:r>
              <a:rPr lang="en-US" sz="4000" dirty="0">
                <a:cs typeface="Lato Light"/>
              </a:rPr>
              <a:t>It now contains much more functionality, including auditing for security issues</a:t>
            </a:r>
            <a:endParaRPr lang="en-US" sz="4000" dirty="0">
              <a:latin typeface="Lato Light"/>
              <a:cs typeface="Lato Light"/>
            </a:endParaRPr>
          </a:p>
        </p:txBody>
      </p:sp>
      <p:pic>
        <p:nvPicPr>
          <p:cNvPr id="3" name="Imagen 2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1E09E33D-986C-45C3-B804-372EE5D0DD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665" y="4541299"/>
            <a:ext cx="11637997" cy="8118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3089F2CA-6A9C-47D8-8BBC-F04BA4D12484}"/>
              </a:ext>
            </a:extLst>
          </p:cNvPr>
          <p:cNvGrpSpPr/>
          <p:nvPr/>
        </p:nvGrpSpPr>
        <p:grpSpPr>
          <a:xfrm>
            <a:off x="12318516" y="3119016"/>
            <a:ext cx="10989783" cy="1080000"/>
            <a:chOff x="6788825" y="11086099"/>
            <a:chExt cx="10989783" cy="1080000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937C707C-FB6D-4FB7-987B-7910BA7CD458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https://github.com/duo-labs/cloudmapper</a:t>
              </a:r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F85F5B99-22B7-4D64-8980-2294C74C23A9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3" name="Group 170">
              <a:extLst>
                <a:ext uri="{FF2B5EF4-FFF2-40B4-BE49-F238E27FC236}">
                  <a16:creationId xmlns:a16="http://schemas.microsoft.com/office/drawing/2014/main" id="{BA0DE96F-B56A-488B-A1DD-E5F95D271DEE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34" name="Freeform 105">
                <a:extLst>
                  <a:ext uri="{FF2B5EF4-FFF2-40B4-BE49-F238E27FC236}">
                    <a16:creationId xmlns:a16="http://schemas.microsoft.com/office/drawing/2014/main" id="{B852B964-4983-498B-AAB5-C8DCA99D4C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106">
                <a:extLst>
                  <a:ext uri="{FF2B5EF4-FFF2-40B4-BE49-F238E27FC236}">
                    <a16:creationId xmlns:a16="http://schemas.microsoft.com/office/drawing/2014/main" id="{943224E3-00A3-4E10-807D-AF4BD32136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0B4F86A2-6302-4C96-AAF9-6778CB4CBB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66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9">
            <a:extLst>
              <a:ext uri="{FF2B5EF4-FFF2-40B4-BE49-F238E27FC236}">
                <a16:creationId xmlns:a16="http://schemas.microsoft.com/office/drawing/2014/main" id="{21639AA0-998C-4ABE-B8FD-556609BF6126}"/>
              </a:ext>
            </a:extLst>
          </p:cNvPr>
          <p:cNvSpPr txBox="1"/>
          <p:nvPr/>
        </p:nvSpPr>
        <p:spPr>
          <a:xfrm>
            <a:off x="848825" y="3151194"/>
            <a:ext cx="22331718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 err="1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CloudMapper</a:t>
            </a:r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358852" y="483017"/>
            <a:ext cx="965998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Defensive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415925" y="1691984"/>
            <a:ext cx="7587017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You should start defending your resources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058D357-70D7-4C2C-90B0-564AB600C5E6}"/>
              </a:ext>
            </a:extLst>
          </p:cNvPr>
          <p:cNvGrpSpPr/>
          <p:nvPr/>
        </p:nvGrpSpPr>
        <p:grpSpPr>
          <a:xfrm>
            <a:off x="12318516" y="3119016"/>
            <a:ext cx="10989783" cy="1080000"/>
            <a:chOff x="6788825" y="11086099"/>
            <a:chExt cx="10989783" cy="108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A6E17D7C-DCD7-4964-B8BB-AD96B63586BE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https://github.com/duo-labs/cloudmapper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8D2B916-0927-4D45-841C-9036ECD26C38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1" name="Group 170">
              <a:extLst>
                <a:ext uri="{FF2B5EF4-FFF2-40B4-BE49-F238E27FC236}">
                  <a16:creationId xmlns:a16="http://schemas.microsoft.com/office/drawing/2014/main" id="{1A5F194B-B375-49ED-9BF8-542DB3DEFAA8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32" name="Freeform 105">
                <a:extLst>
                  <a:ext uri="{FF2B5EF4-FFF2-40B4-BE49-F238E27FC236}">
                    <a16:creationId xmlns:a16="http://schemas.microsoft.com/office/drawing/2014/main" id="{D973FEC8-CC00-4826-92DF-B39109770F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06">
                <a:extLst>
                  <a:ext uri="{FF2B5EF4-FFF2-40B4-BE49-F238E27FC236}">
                    <a16:creationId xmlns:a16="http://schemas.microsoft.com/office/drawing/2014/main" id="{809B16F1-9EC6-49CD-9EF2-B900A4E7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D8DAA6EC-FBA2-465C-A44F-A714003689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73924B1-CB8D-48E0-A67A-54D690C0E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20" y="4448010"/>
            <a:ext cx="14614611" cy="81928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284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9">
            <a:extLst>
              <a:ext uri="{FF2B5EF4-FFF2-40B4-BE49-F238E27FC236}">
                <a16:creationId xmlns:a16="http://schemas.microsoft.com/office/drawing/2014/main" id="{21639AA0-998C-4ABE-B8FD-556609BF6126}"/>
              </a:ext>
            </a:extLst>
          </p:cNvPr>
          <p:cNvSpPr txBox="1"/>
          <p:nvPr/>
        </p:nvSpPr>
        <p:spPr>
          <a:xfrm>
            <a:off x="848825" y="3151194"/>
            <a:ext cx="22331718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 err="1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CloudMapper</a:t>
            </a:r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358852" y="483017"/>
            <a:ext cx="965998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Defensive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415925" y="1691984"/>
            <a:ext cx="7587017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You should start defending your resources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058D357-70D7-4C2C-90B0-564AB600C5E6}"/>
              </a:ext>
            </a:extLst>
          </p:cNvPr>
          <p:cNvGrpSpPr/>
          <p:nvPr/>
        </p:nvGrpSpPr>
        <p:grpSpPr>
          <a:xfrm>
            <a:off x="12318516" y="3119016"/>
            <a:ext cx="10989783" cy="1080000"/>
            <a:chOff x="6788825" y="11086099"/>
            <a:chExt cx="10989783" cy="108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A6E17D7C-DCD7-4964-B8BB-AD96B63586BE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https://github.com/duo-labs/cloudmapper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8D2B916-0927-4D45-841C-9036ECD26C38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1" name="Group 170">
              <a:extLst>
                <a:ext uri="{FF2B5EF4-FFF2-40B4-BE49-F238E27FC236}">
                  <a16:creationId xmlns:a16="http://schemas.microsoft.com/office/drawing/2014/main" id="{1A5F194B-B375-49ED-9BF8-542DB3DEFAA8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32" name="Freeform 105">
                <a:extLst>
                  <a:ext uri="{FF2B5EF4-FFF2-40B4-BE49-F238E27FC236}">
                    <a16:creationId xmlns:a16="http://schemas.microsoft.com/office/drawing/2014/main" id="{D973FEC8-CC00-4826-92DF-B39109770F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06">
                <a:extLst>
                  <a:ext uri="{FF2B5EF4-FFF2-40B4-BE49-F238E27FC236}">
                    <a16:creationId xmlns:a16="http://schemas.microsoft.com/office/drawing/2014/main" id="{809B16F1-9EC6-49CD-9EF2-B900A4E7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D8DAA6EC-FBA2-465C-A44F-A714003689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6D47F30-DBB6-43FD-9D2B-80371F3CD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917" y="4619064"/>
            <a:ext cx="17043817" cy="3847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D1E959E-1495-4A0A-8996-8809B44C2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214" y="8741128"/>
            <a:ext cx="11643223" cy="3847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0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9">
            <a:extLst>
              <a:ext uri="{FF2B5EF4-FFF2-40B4-BE49-F238E27FC236}">
                <a16:creationId xmlns:a16="http://schemas.microsoft.com/office/drawing/2014/main" id="{21639AA0-998C-4ABE-B8FD-556609BF6126}"/>
              </a:ext>
            </a:extLst>
          </p:cNvPr>
          <p:cNvSpPr txBox="1"/>
          <p:nvPr/>
        </p:nvSpPr>
        <p:spPr>
          <a:xfrm>
            <a:off x="848825" y="3151194"/>
            <a:ext cx="22331718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 err="1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CloudMapper</a:t>
            </a:r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358852" y="483017"/>
            <a:ext cx="965998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Defensive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415925" y="1691984"/>
            <a:ext cx="7587017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You should start defending your resources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058D357-70D7-4C2C-90B0-564AB600C5E6}"/>
              </a:ext>
            </a:extLst>
          </p:cNvPr>
          <p:cNvGrpSpPr/>
          <p:nvPr/>
        </p:nvGrpSpPr>
        <p:grpSpPr>
          <a:xfrm>
            <a:off x="12318516" y="3119016"/>
            <a:ext cx="10989783" cy="1080000"/>
            <a:chOff x="6788825" y="11086099"/>
            <a:chExt cx="10989783" cy="108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A6E17D7C-DCD7-4964-B8BB-AD96B63586BE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https://github.com/duo-labs/cloudmapper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8D2B916-0927-4D45-841C-9036ECD26C38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1" name="Group 170">
              <a:extLst>
                <a:ext uri="{FF2B5EF4-FFF2-40B4-BE49-F238E27FC236}">
                  <a16:creationId xmlns:a16="http://schemas.microsoft.com/office/drawing/2014/main" id="{1A5F194B-B375-49ED-9BF8-542DB3DEFAA8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32" name="Freeform 105">
                <a:extLst>
                  <a:ext uri="{FF2B5EF4-FFF2-40B4-BE49-F238E27FC236}">
                    <a16:creationId xmlns:a16="http://schemas.microsoft.com/office/drawing/2014/main" id="{D973FEC8-CC00-4826-92DF-B39109770F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06">
                <a:extLst>
                  <a:ext uri="{FF2B5EF4-FFF2-40B4-BE49-F238E27FC236}">
                    <a16:creationId xmlns:a16="http://schemas.microsoft.com/office/drawing/2014/main" id="{809B16F1-9EC6-49CD-9EF2-B900A4E7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D8DAA6EC-FBA2-465C-A44F-A714003689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E8310A-4EC9-4076-94B4-61CAC8A72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030" y="4520148"/>
            <a:ext cx="14063590" cy="8065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40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9">
            <a:extLst>
              <a:ext uri="{FF2B5EF4-FFF2-40B4-BE49-F238E27FC236}">
                <a16:creationId xmlns:a16="http://schemas.microsoft.com/office/drawing/2014/main" id="{21639AA0-998C-4ABE-B8FD-556609BF6126}"/>
              </a:ext>
            </a:extLst>
          </p:cNvPr>
          <p:cNvSpPr txBox="1"/>
          <p:nvPr/>
        </p:nvSpPr>
        <p:spPr>
          <a:xfrm>
            <a:off x="848825" y="3151194"/>
            <a:ext cx="22331718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 err="1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CloudMapper</a:t>
            </a:r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358852" y="483017"/>
            <a:ext cx="965998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Defensive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415925" y="1691984"/>
            <a:ext cx="7587017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You should start defending your resources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058D357-70D7-4C2C-90B0-564AB600C5E6}"/>
              </a:ext>
            </a:extLst>
          </p:cNvPr>
          <p:cNvGrpSpPr/>
          <p:nvPr/>
        </p:nvGrpSpPr>
        <p:grpSpPr>
          <a:xfrm>
            <a:off x="12318516" y="3119016"/>
            <a:ext cx="10989783" cy="1080000"/>
            <a:chOff x="6788825" y="11086099"/>
            <a:chExt cx="10989783" cy="108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A6E17D7C-DCD7-4964-B8BB-AD96B63586BE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https://github.com/duo-labs/cloudmapper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8D2B916-0927-4D45-841C-9036ECD26C38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1" name="Group 170">
              <a:extLst>
                <a:ext uri="{FF2B5EF4-FFF2-40B4-BE49-F238E27FC236}">
                  <a16:creationId xmlns:a16="http://schemas.microsoft.com/office/drawing/2014/main" id="{1A5F194B-B375-49ED-9BF8-542DB3DEFAA8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32" name="Freeform 105">
                <a:extLst>
                  <a:ext uri="{FF2B5EF4-FFF2-40B4-BE49-F238E27FC236}">
                    <a16:creationId xmlns:a16="http://schemas.microsoft.com/office/drawing/2014/main" id="{D973FEC8-CC00-4826-92DF-B39109770F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06">
                <a:extLst>
                  <a:ext uri="{FF2B5EF4-FFF2-40B4-BE49-F238E27FC236}">
                    <a16:creationId xmlns:a16="http://schemas.microsoft.com/office/drawing/2014/main" id="{809B16F1-9EC6-49CD-9EF2-B900A4E7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D8DAA6EC-FBA2-465C-A44F-A714003689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09F6240-D390-4A94-BF93-FA86285E0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815" y="4626398"/>
            <a:ext cx="14890021" cy="7816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5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9">
            <a:extLst>
              <a:ext uri="{FF2B5EF4-FFF2-40B4-BE49-F238E27FC236}">
                <a16:creationId xmlns:a16="http://schemas.microsoft.com/office/drawing/2014/main" id="{21639AA0-998C-4ABE-B8FD-556609BF6126}"/>
              </a:ext>
            </a:extLst>
          </p:cNvPr>
          <p:cNvSpPr txBox="1"/>
          <p:nvPr/>
        </p:nvSpPr>
        <p:spPr>
          <a:xfrm>
            <a:off x="848825" y="3151194"/>
            <a:ext cx="22331718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 err="1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CloudMapper</a:t>
            </a:r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358852" y="483017"/>
            <a:ext cx="965998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Defensive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415925" y="1691984"/>
            <a:ext cx="7587017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You should start defending your resources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058D357-70D7-4C2C-90B0-564AB600C5E6}"/>
              </a:ext>
            </a:extLst>
          </p:cNvPr>
          <p:cNvGrpSpPr/>
          <p:nvPr/>
        </p:nvGrpSpPr>
        <p:grpSpPr>
          <a:xfrm>
            <a:off x="12318516" y="3119016"/>
            <a:ext cx="10989783" cy="1080000"/>
            <a:chOff x="6788825" y="11086099"/>
            <a:chExt cx="10989783" cy="108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A6E17D7C-DCD7-4964-B8BB-AD96B63586BE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https://github.com/duo-labs/cloudmapper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8D2B916-0927-4D45-841C-9036ECD26C38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1" name="Group 170">
              <a:extLst>
                <a:ext uri="{FF2B5EF4-FFF2-40B4-BE49-F238E27FC236}">
                  <a16:creationId xmlns:a16="http://schemas.microsoft.com/office/drawing/2014/main" id="{1A5F194B-B375-49ED-9BF8-542DB3DEFAA8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32" name="Freeform 105">
                <a:extLst>
                  <a:ext uri="{FF2B5EF4-FFF2-40B4-BE49-F238E27FC236}">
                    <a16:creationId xmlns:a16="http://schemas.microsoft.com/office/drawing/2014/main" id="{D973FEC8-CC00-4826-92DF-B39109770F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06">
                <a:extLst>
                  <a:ext uri="{FF2B5EF4-FFF2-40B4-BE49-F238E27FC236}">
                    <a16:creationId xmlns:a16="http://schemas.microsoft.com/office/drawing/2014/main" id="{809B16F1-9EC6-49CD-9EF2-B900A4E7B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D8DAA6EC-FBA2-465C-A44F-A714003689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40107F6-6540-4466-B0BB-AF2A8BEE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467" y="4470566"/>
            <a:ext cx="13264717" cy="8211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062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6156593" y="6134734"/>
            <a:ext cx="1206448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OFFENSIVE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6026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430987" y="483017"/>
            <a:ext cx="951571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Offensive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10132740" y="1691984"/>
            <a:ext cx="4153386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Let’s play Rock &amp; Roll!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8" name="Imagen 7" descr="Imagen que contiene persona, interior, ropa&#10;&#10;Descripción generada automáticamente">
            <a:extLst>
              <a:ext uri="{FF2B5EF4-FFF2-40B4-BE49-F238E27FC236}">
                <a16:creationId xmlns:a16="http://schemas.microsoft.com/office/drawing/2014/main" id="{05725BE5-2394-4534-BFC1-6DDB0A6BD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601" y="8199154"/>
            <a:ext cx="7268698" cy="4083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8BA0027B-3FB1-4666-8FAF-9EA3D67DC73A}"/>
              </a:ext>
            </a:extLst>
          </p:cNvPr>
          <p:cNvSpPr txBox="1"/>
          <p:nvPr/>
        </p:nvSpPr>
        <p:spPr>
          <a:xfrm>
            <a:off x="848825" y="3151194"/>
            <a:ext cx="22299658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 err="1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Pacu</a:t>
            </a:r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                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E665C92-ABB3-4017-9699-54F106AA0E44}"/>
              </a:ext>
            </a:extLst>
          </p:cNvPr>
          <p:cNvGrpSpPr/>
          <p:nvPr/>
        </p:nvGrpSpPr>
        <p:grpSpPr>
          <a:xfrm>
            <a:off x="12318516" y="3119016"/>
            <a:ext cx="10989783" cy="1080000"/>
            <a:chOff x="6788825" y="11086099"/>
            <a:chExt cx="10989783" cy="1080000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706A5F03-3157-4318-B11C-D4967B554C41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https://github.com/RhinoSecurityLabs/pacu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A935440-2CB3-448F-9ED4-29C127BF6A8C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4" name="Group 170">
              <a:extLst>
                <a:ext uri="{FF2B5EF4-FFF2-40B4-BE49-F238E27FC236}">
                  <a16:creationId xmlns:a16="http://schemas.microsoft.com/office/drawing/2014/main" id="{A7AA0552-2CAC-4548-B601-7B7DEAFF6AF2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25" name="Freeform 105">
                <a:extLst>
                  <a:ext uri="{FF2B5EF4-FFF2-40B4-BE49-F238E27FC236}">
                    <a16:creationId xmlns:a16="http://schemas.microsoft.com/office/drawing/2014/main" id="{2616C647-EA59-4B11-9905-58C731BA24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106">
                <a:extLst>
                  <a:ext uri="{FF2B5EF4-FFF2-40B4-BE49-F238E27FC236}">
                    <a16:creationId xmlns:a16="http://schemas.microsoft.com/office/drawing/2014/main" id="{27CAF929-B0EB-4D23-A0A4-64D630485A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23FC625-125F-40FB-B408-67CECD73F055}"/>
              </a:ext>
            </a:extLst>
          </p:cNvPr>
          <p:cNvSpPr/>
          <p:nvPr/>
        </p:nvSpPr>
        <p:spPr>
          <a:xfrm>
            <a:off x="848825" y="4518530"/>
            <a:ext cx="22680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cs typeface="Lato Light"/>
              </a:rPr>
              <a:t>Pacu</a:t>
            </a:r>
            <a:r>
              <a:rPr lang="en-US" sz="4000" dirty="0">
                <a:cs typeface="Lato Light"/>
              </a:rPr>
              <a:t> is an open source AWS exploitation framework, designed for offensive security testing against cloud environments. </a:t>
            </a:r>
          </a:p>
          <a:p>
            <a:endParaRPr lang="en-US" sz="4000" dirty="0">
              <a:cs typeface="Lato Light"/>
            </a:endParaRPr>
          </a:p>
          <a:p>
            <a:r>
              <a:rPr lang="en-US" sz="4000" dirty="0">
                <a:cs typeface="Lato Light"/>
              </a:rPr>
              <a:t>Current modules enable a range of attacks, including user privilege escalation, backdooring of IAM users, attacking vulnerable Lambda functions, and much more.</a:t>
            </a:r>
            <a:endParaRPr lang="en-US" sz="4000" dirty="0">
              <a:latin typeface="Lato Light"/>
              <a:cs typeface="Lato Light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A869B0C-F6D9-4DB5-8D01-7140086D497F}"/>
              </a:ext>
            </a:extLst>
          </p:cNvPr>
          <p:cNvSpPr/>
          <p:nvPr/>
        </p:nvSpPr>
        <p:spPr>
          <a:xfrm>
            <a:off x="848825" y="8040321"/>
            <a:ext cx="1483745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err="1">
                <a:cs typeface="Lato Light"/>
              </a:rPr>
              <a:t>confirm_permissions</a:t>
            </a:r>
            <a:r>
              <a:rPr lang="en-US" sz="4000" dirty="0">
                <a:cs typeface="Lato Light"/>
              </a:rPr>
              <a:t> – Enumerates a list of confirmed permissions for the current account.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err="1">
                <a:cs typeface="Lato Light"/>
              </a:rPr>
              <a:t>privesc_scan</a:t>
            </a:r>
            <a:r>
              <a:rPr lang="en-US" sz="4000" dirty="0">
                <a:cs typeface="Lato Light"/>
              </a:rPr>
              <a:t> – Abuses 20+ different privilege escalation methods to gain further access.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cs typeface="Lato Light"/>
              </a:rPr>
              <a:t>sysman_ec2_rce</a:t>
            </a:r>
            <a:r>
              <a:rPr lang="en-US" sz="4000" dirty="0">
                <a:cs typeface="Lato Light"/>
              </a:rPr>
              <a:t> – Abuses the AWS Simple Systems Manager to try and gain root (Linux) or SYSTEM (Windows) on EC2 instances.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4E7109CB-5A0C-4F88-90C6-02AB6EBC27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601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10180127" y="483017"/>
            <a:ext cx="401741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Agenda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085697" y="1691984"/>
            <a:ext cx="8247456" cy="73366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Many things to tell you in just only 30 minutes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101101EA-578F-4573-A7D6-4D1B32F5D926}"/>
              </a:ext>
            </a:extLst>
          </p:cNvPr>
          <p:cNvGrpSpPr/>
          <p:nvPr/>
        </p:nvGrpSpPr>
        <p:grpSpPr>
          <a:xfrm>
            <a:off x="2265304" y="6351889"/>
            <a:ext cx="7359244" cy="2249431"/>
            <a:chOff x="2265304" y="5956775"/>
            <a:chExt cx="7359244" cy="2249431"/>
          </a:xfrm>
        </p:grpSpPr>
        <p:sp>
          <p:nvSpPr>
            <p:cNvPr id="81" name="Subtitle 2">
              <a:extLst>
                <a:ext uri="{FF2B5EF4-FFF2-40B4-BE49-F238E27FC236}">
                  <a16:creationId xmlns:a16="http://schemas.microsoft.com/office/drawing/2014/main" id="{F1E87109-301A-4B31-A5DA-111AA765D3CC}"/>
                </a:ext>
              </a:extLst>
            </p:cNvPr>
            <p:cNvSpPr txBox="1">
              <a:spLocks/>
            </p:cNvSpPr>
            <p:nvPr/>
          </p:nvSpPr>
          <p:spPr>
            <a:xfrm>
              <a:off x="4120967" y="7147067"/>
              <a:ext cx="4448358" cy="1059139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44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rPr>
                <a:t>Amazon is part of the open source community</a:t>
              </a:r>
            </a:p>
          </p:txBody>
        </p:sp>
        <p:sp>
          <p:nvSpPr>
            <p:cNvPr id="82" name="TextBox 27">
              <a:extLst>
                <a:ext uri="{FF2B5EF4-FFF2-40B4-BE49-F238E27FC236}">
                  <a16:creationId xmlns:a16="http://schemas.microsoft.com/office/drawing/2014/main" id="{355839B2-9905-461E-8AE2-41B56E5FC88D}"/>
                </a:ext>
              </a:extLst>
            </p:cNvPr>
            <p:cNvSpPr txBox="1"/>
            <p:nvPr/>
          </p:nvSpPr>
          <p:spPr>
            <a:xfrm>
              <a:off x="4265389" y="6285518"/>
              <a:ext cx="5359159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4800" b="1" dirty="0">
                  <a:solidFill>
                    <a:srgbClr val="589B50"/>
                  </a:solidFill>
                  <a:latin typeface="Lato Black" charset="0"/>
                  <a:ea typeface="Lato Black" charset="0"/>
                  <a:cs typeface="Lato Black" charset="0"/>
                </a:rPr>
                <a:t>AWS Open Source</a:t>
              </a:r>
            </a:p>
          </p:txBody>
        </p:sp>
        <p:sp>
          <p:nvSpPr>
            <p:cNvPr id="83" name="TextBox 45">
              <a:extLst>
                <a:ext uri="{FF2B5EF4-FFF2-40B4-BE49-F238E27FC236}">
                  <a16:creationId xmlns:a16="http://schemas.microsoft.com/office/drawing/2014/main" id="{72E4F17F-1D1D-46CC-AD4E-EAE29E66CFEF}"/>
                </a:ext>
              </a:extLst>
            </p:cNvPr>
            <p:cNvSpPr txBox="1"/>
            <p:nvPr/>
          </p:nvSpPr>
          <p:spPr>
            <a:xfrm>
              <a:off x="2265304" y="5956775"/>
              <a:ext cx="142546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0" b="1" dirty="0">
                  <a:solidFill>
                    <a:schemeClr val="bg1">
                      <a:lumMod val="50000"/>
                    </a:schemeClr>
                  </a:solidFill>
                  <a:latin typeface="Lato Heavy" charset="0"/>
                  <a:ea typeface="Lato Heavy" charset="0"/>
                  <a:cs typeface="Lato Heavy" charset="0"/>
                </a:rPr>
                <a:t>2</a:t>
              </a: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DD6FA569-11F0-4002-A2B7-5FFFAC27E0A8}"/>
              </a:ext>
            </a:extLst>
          </p:cNvPr>
          <p:cNvGrpSpPr/>
          <p:nvPr/>
        </p:nvGrpSpPr>
        <p:grpSpPr>
          <a:xfrm>
            <a:off x="2265304" y="9510513"/>
            <a:ext cx="7533972" cy="2249431"/>
            <a:chOff x="2265304" y="9606473"/>
            <a:chExt cx="7533972" cy="2249431"/>
          </a:xfrm>
        </p:grpSpPr>
        <p:sp>
          <p:nvSpPr>
            <p:cNvPr id="77" name="Subtitle 2">
              <a:extLst>
                <a:ext uri="{FF2B5EF4-FFF2-40B4-BE49-F238E27FC236}">
                  <a16:creationId xmlns:a16="http://schemas.microsoft.com/office/drawing/2014/main" id="{999745BE-914B-436B-8E74-F9AEB38BABD7}"/>
                </a:ext>
              </a:extLst>
            </p:cNvPr>
            <p:cNvSpPr txBox="1">
              <a:spLocks/>
            </p:cNvSpPr>
            <p:nvPr/>
          </p:nvSpPr>
          <p:spPr>
            <a:xfrm>
              <a:off x="4120967" y="10796765"/>
              <a:ext cx="4448358" cy="1059139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44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rPr>
                <a:t>You should start defending your resources</a:t>
              </a:r>
            </a:p>
          </p:txBody>
        </p:sp>
        <p:sp>
          <p:nvSpPr>
            <p:cNvPr id="78" name="TextBox 12">
              <a:extLst>
                <a:ext uri="{FF2B5EF4-FFF2-40B4-BE49-F238E27FC236}">
                  <a16:creationId xmlns:a16="http://schemas.microsoft.com/office/drawing/2014/main" id="{F0A3A084-D35C-4BF3-97D4-D4D99AA8D320}"/>
                </a:ext>
              </a:extLst>
            </p:cNvPr>
            <p:cNvSpPr txBox="1"/>
            <p:nvPr/>
          </p:nvSpPr>
          <p:spPr>
            <a:xfrm>
              <a:off x="4265389" y="9935216"/>
              <a:ext cx="5533887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4800" b="1" dirty="0">
                  <a:solidFill>
                    <a:srgbClr val="589B50"/>
                  </a:solidFill>
                  <a:latin typeface="Lato Black" charset="0"/>
                  <a:ea typeface="Lato Black" charset="0"/>
                  <a:cs typeface="Lato Black" charset="0"/>
                </a:rPr>
                <a:t>Defensive projects </a:t>
              </a:r>
            </a:p>
          </p:txBody>
        </p:sp>
        <p:sp>
          <p:nvSpPr>
            <p:cNvPr id="84" name="TextBox 46">
              <a:extLst>
                <a:ext uri="{FF2B5EF4-FFF2-40B4-BE49-F238E27FC236}">
                  <a16:creationId xmlns:a16="http://schemas.microsoft.com/office/drawing/2014/main" id="{9DA5255C-4121-46CD-99CC-89CD66D71CD7}"/>
                </a:ext>
              </a:extLst>
            </p:cNvPr>
            <p:cNvSpPr txBox="1"/>
            <p:nvPr/>
          </p:nvSpPr>
          <p:spPr>
            <a:xfrm>
              <a:off x="2265304" y="9606473"/>
              <a:ext cx="142546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0" b="1" dirty="0">
                  <a:solidFill>
                    <a:schemeClr val="bg1">
                      <a:lumMod val="50000"/>
                    </a:schemeClr>
                  </a:solidFill>
                  <a:latin typeface="Lato Heavy" charset="0"/>
                  <a:ea typeface="Lato Heavy" charset="0"/>
                  <a:cs typeface="Lato Heavy" charset="0"/>
                </a:rPr>
                <a:t>3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A6942151-3434-47DE-867E-FC98C7E61500}"/>
              </a:ext>
            </a:extLst>
          </p:cNvPr>
          <p:cNvGrpSpPr/>
          <p:nvPr/>
        </p:nvGrpSpPr>
        <p:grpSpPr>
          <a:xfrm>
            <a:off x="2265304" y="3195927"/>
            <a:ext cx="6305263" cy="2246769"/>
            <a:chOff x="2265304" y="2501660"/>
            <a:chExt cx="6305263" cy="2246769"/>
          </a:xfrm>
        </p:grpSpPr>
        <p:sp>
          <p:nvSpPr>
            <p:cNvPr id="79" name="Subtitle 2">
              <a:extLst>
                <a:ext uri="{FF2B5EF4-FFF2-40B4-BE49-F238E27FC236}">
                  <a16:creationId xmlns:a16="http://schemas.microsoft.com/office/drawing/2014/main" id="{B0E5DF6A-9766-427B-B3C2-45AB7A141C8B}"/>
                </a:ext>
              </a:extLst>
            </p:cNvPr>
            <p:cNvSpPr txBox="1">
              <a:spLocks/>
            </p:cNvSpPr>
            <p:nvPr/>
          </p:nvSpPr>
          <p:spPr>
            <a:xfrm>
              <a:off x="4120967" y="3497369"/>
              <a:ext cx="4449600" cy="1059139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44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rPr>
                <a:t>A short description of the speaker</a:t>
              </a:r>
            </a:p>
          </p:txBody>
        </p:sp>
        <p:sp>
          <p:nvSpPr>
            <p:cNvPr id="80" name="TextBox 18">
              <a:extLst>
                <a:ext uri="{FF2B5EF4-FFF2-40B4-BE49-F238E27FC236}">
                  <a16:creationId xmlns:a16="http://schemas.microsoft.com/office/drawing/2014/main" id="{11718C70-ECEE-45A0-8939-A3348B715E00}"/>
                </a:ext>
              </a:extLst>
            </p:cNvPr>
            <p:cNvSpPr txBox="1"/>
            <p:nvPr/>
          </p:nvSpPr>
          <p:spPr>
            <a:xfrm>
              <a:off x="4265389" y="2635822"/>
              <a:ext cx="3158237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4800" b="1" dirty="0">
                  <a:solidFill>
                    <a:srgbClr val="589B50"/>
                  </a:solidFill>
                  <a:latin typeface="Lato Black" charset="0"/>
                  <a:ea typeface="Lato Black" charset="0"/>
                  <a:cs typeface="Lato Black" charset="0"/>
                </a:rPr>
                <a:t>Who am I?</a:t>
              </a:r>
            </a:p>
          </p:txBody>
        </p:sp>
        <p:sp>
          <p:nvSpPr>
            <p:cNvPr id="85" name="TextBox 47">
              <a:extLst>
                <a:ext uri="{FF2B5EF4-FFF2-40B4-BE49-F238E27FC236}">
                  <a16:creationId xmlns:a16="http://schemas.microsoft.com/office/drawing/2014/main" id="{D4EB39C5-50D2-479A-8357-09821E4463D7}"/>
                </a:ext>
              </a:extLst>
            </p:cNvPr>
            <p:cNvSpPr txBox="1"/>
            <p:nvPr/>
          </p:nvSpPr>
          <p:spPr>
            <a:xfrm>
              <a:off x="2265304" y="2501660"/>
              <a:ext cx="142546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0" b="1" dirty="0">
                  <a:solidFill>
                    <a:schemeClr val="bg1">
                      <a:lumMod val="50000"/>
                    </a:schemeClr>
                  </a:solidFill>
                  <a:latin typeface="Lato Heavy" charset="0"/>
                  <a:ea typeface="Lato Heavy" charset="0"/>
                  <a:cs typeface="Lato Heavy" charset="0"/>
                </a:rPr>
                <a:t>1</a:t>
              </a:r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4C858CC2-B770-4D0B-A9D3-61BFAFE037D4}"/>
              </a:ext>
            </a:extLst>
          </p:cNvPr>
          <p:cNvGrpSpPr/>
          <p:nvPr/>
        </p:nvGrpSpPr>
        <p:grpSpPr>
          <a:xfrm>
            <a:off x="14197537" y="6351889"/>
            <a:ext cx="6969715" cy="2249431"/>
            <a:chOff x="2265304" y="5956775"/>
            <a:chExt cx="6969715" cy="2249431"/>
          </a:xfrm>
        </p:grpSpPr>
        <p:sp>
          <p:nvSpPr>
            <p:cNvPr id="87" name="Subtitle 2">
              <a:extLst>
                <a:ext uri="{FF2B5EF4-FFF2-40B4-BE49-F238E27FC236}">
                  <a16:creationId xmlns:a16="http://schemas.microsoft.com/office/drawing/2014/main" id="{CBCAF90B-C269-4372-AB98-EAFBD5CF04F5}"/>
                </a:ext>
              </a:extLst>
            </p:cNvPr>
            <p:cNvSpPr txBox="1">
              <a:spLocks/>
            </p:cNvSpPr>
            <p:nvPr/>
          </p:nvSpPr>
          <p:spPr>
            <a:xfrm>
              <a:off x="4120967" y="7147067"/>
              <a:ext cx="4448358" cy="1059139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44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rPr>
                <a:t>Security monitoring is a good practice</a:t>
              </a:r>
            </a:p>
          </p:txBody>
        </p:sp>
        <p:sp>
          <p:nvSpPr>
            <p:cNvPr id="88" name="TextBox 27">
              <a:extLst>
                <a:ext uri="{FF2B5EF4-FFF2-40B4-BE49-F238E27FC236}">
                  <a16:creationId xmlns:a16="http://schemas.microsoft.com/office/drawing/2014/main" id="{AB9F23FE-3CB3-4BB7-8317-CDEE33A83B7D}"/>
                </a:ext>
              </a:extLst>
            </p:cNvPr>
            <p:cNvSpPr txBox="1"/>
            <p:nvPr/>
          </p:nvSpPr>
          <p:spPr>
            <a:xfrm>
              <a:off x="4265389" y="6285518"/>
              <a:ext cx="4969630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4800" b="1" dirty="0">
                  <a:solidFill>
                    <a:srgbClr val="589B50"/>
                  </a:solidFill>
                  <a:latin typeface="Lato Black" charset="0"/>
                  <a:ea typeface="Lato Black" charset="0"/>
                  <a:cs typeface="Lato Black" charset="0"/>
                </a:rPr>
                <a:t>Auditing projects</a:t>
              </a:r>
            </a:p>
          </p:txBody>
        </p:sp>
        <p:sp>
          <p:nvSpPr>
            <p:cNvPr id="89" name="TextBox 45">
              <a:extLst>
                <a:ext uri="{FF2B5EF4-FFF2-40B4-BE49-F238E27FC236}">
                  <a16:creationId xmlns:a16="http://schemas.microsoft.com/office/drawing/2014/main" id="{4F28E7F1-8618-451C-A7FB-655AA22F5BE2}"/>
                </a:ext>
              </a:extLst>
            </p:cNvPr>
            <p:cNvSpPr txBox="1"/>
            <p:nvPr/>
          </p:nvSpPr>
          <p:spPr>
            <a:xfrm>
              <a:off x="2265304" y="5956775"/>
              <a:ext cx="142546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0" b="1" dirty="0">
                  <a:solidFill>
                    <a:schemeClr val="bg1">
                      <a:lumMod val="50000"/>
                    </a:schemeClr>
                  </a:solidFill>
                  <a:latin typeface="Lato Heavy" charset="0"/>
                  <a:ea typeface="Lato Heavy" charset="0"/>
                  <a:cs typeface="Lato Heavy" charset="0"/>
                </a:rPr>
                <a:t>5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6C6F161E-871D-45BA-8A1A-7E4143081EA0}"/>
              </a:ext>
            </a:extLst>
          </p:cNvPr>
          <p:cNvGrpSpPr/>
          <p:nvPr/>
        </p:nvGrpSpPr>
        <p:grpSpPr>
          <a:xfrm>
            <a:off x="14197537" y="9510513"/>
            <a:ext cx="7012996" cy="2246769"/>
            <a:chOff x="2265304" y="9606473"/>
            <a:chExt cx="7012996" cy="2246769"/>
          </a:xfrm>
        </p:grpSpPr>
        <p:sp>
          <p:nvSpPr>
            <p:cNvPr id="91" name="Subtitle 2">
              <a:extLst>
                <a:ext uri="{FF2B5EF4-FFF2-40B4-BE49-F238E27FC236}">
                  <a16:creationId xmlns:a16="http://schemas.microsoft.com/office/drawing/2014/main" id="{067DA94C-B860-4087-AA3F-4B3BE87201F9}"/>
                </a:ext>
              </a:extLst>
            </p:cNvPr>
            <p:cNvSpPr txBox="1">
              <a:spLocks/>
            </p:cNvSpPr>
            <p:nvPr/>
          </p:nvSpPr>
          <p:spPr>
            <a:xfrm>
              <a:off x="4120967" y="10796765"/>
              <a:ext cx="4448358" cy="623122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44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rPr>
                <a:t>Never stop learning</a:t>
              </a:r>
            </a:p>
          </p:txBody>
        </p:sp>
        <p:sp>
          <p:nvSpPr>
            <p:cNvPr id="92" name="TextBox 12">
              <a:extLst>
                <a:ext uri="{FF2B5EF4-FFF2-40B4-BE49-F238E27FC236}">
                  <a16:creationId xmlns:a16="http://schemas.microsoft.com/office/drawing/2014/main" id="{D483BBB0-28AB-4F0C-BABC-2B19F48C801D}"/>
                </a:ext>
              </a:extLst>
            </p:cNvPr>
            <p:cNvSpPr txBox="1"/>
            <p:nvPr/>
          </p:nvSpPr>
          <p:spPr>
            <a:xfrm>
              <a:off x="4265389" y="9935216"/>
              <a:ext cx="5012911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4800" b="1" dirty="0">
                  <a:solidFill>
                    <a:srgbClr val="589B50"/>
                  </a:solidFill>
                  <a:latin typeface="Lato Black" charset="0"/>
                  <a:ea typeface="Lato Black" charset="0"/>
                  <a:cs typeface="Lato Black" charset="0"/>
                </a:rPr>
                <a:t>Training projects </a:t>
              </a:r>
            </a:p>
          </p:txBody>
        </p:sp>
        <p:sp>
          <p:nvSpPr>
            <p:cNvPr id="93" name="TextBox 46">
              <a:extLst>
                <a:ext uri="{FF2B5EF4-FFF2-40B4-BE49-F238E27FC236}">
                  <a16:creationId xmlns:a16="http://schemas.microsoft.com/office/drawing/2014/main" id="{1B63EFD9-55D9-4EBF-AED2-87D571538146}"/>
                </a:ext>
              </a:extLst>
            </p:cNvPr>
            <p:cNvSpPr txBox="1"/>
            <p:nvPr/>
          </p:nvSpPr>
          <p:spPr>
            <a:xfrm>
              <a:off x="2265304" y="9606473"/>
              <a:ext cx="142546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0" b="1" dirty="0">
                  <a:solidFill>
                    <a:schemeClr val="bg1">
                      <a:lumMod val="50000"/>
                    </a:schemeClr>
                  </a:solidFill>
                  <a:latin typeface="Lato Heavy" charset="0"/>
                  <a:ea typeface="Lato Heavy" charset="0"/>
                  <a:cs typeface="Lato Heavy" charset="0"/>
                </a:rPr>
                <a:t>6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E03AC73-5E30-477F-A41C-F25E1D078587}"/>
              </a:ext>
            </a:extLst>
          </p:cNvPr>
          <p:cNvGrpSpPr/>
          <p:nvPr/>
        </p:nvGrpSpPr>
        <p:grpSpPr>
          <a:xfrm>
            <a:off x="14197537" y="3195927"/>
            <a:ext cx="7319170" cy="2246769"/>
            <a:chOff x="2265304" y="2501660"/>
            <a:chExt cx="7319170" cy="2246769"/>
          </a:xfrm>
        </p:grpSpPr>
        <p:sp>
          <p:nvSpPr>
            <p:cNvPr id="95" name="Subtitle 2">
              <a:extLst>
                <a:ext uri="{FF2B5EF4-FFF2-40B4-BE49-F238E27FC236}">
                  <a16:creationId xmlns:a16="http://schemas.microsoft.com/office/drawing/2014/main" id="{D9E1B9D4-7F69-4E72-AF7F-F8163ACD865D}"/>
                </a:ext>
              </a:extLst>
            </p:cNvPr>
            <p:cNvSpPr txBox="1">
              <a:spLocks/>
            </p:cNvSpPr>
            <p:nvPr/>
          </p:nvSpPr>
          <p:spPr>
            <a:xfrm>
              <a:off x="4120967" y="3497369"/>
              <a:ext cx="4448358" cy="623122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44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rPr>
                <a:t>Let’s play Rock &amp; Roll!</a:t>
              </a:r>
            </a:p>
          </p:txBody>
        </p:sp>
        <p:sp>
          <p:nvSpPr>
            <p:cNvPr id="96" name="TextBox 18">
              <a:extLst>
                <a:ext uri="{FF2B5EF4-FFF2-40B4-BE49-F238E27FC236}">
                  <a16:creationId xmlns:a16="http://schemas.microsoft.com/office/drawing/2014/main" id="{E7A31B10-78CF-4F26-91DA-A004B9AC5A5C}"/>
                </a:ext>
              </a:extLst>
            </p:cNvPr>
            <p:cNvSpPr txBox="1"/>
            <p:nvPr/>
          </p:nvSpPr>
          <p:spPr>
            <a:xfrm>
              <a:off x="4265389" y="2635822"/>
              <a:ext cx="5319085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4800" b="1" dirty="0">
                  <a:solidFill>
                    <a:srgbClr val="589B50"/>
                  </a:solidFill>
                  <a:latin typeface="Lato Black" charset="0"/>
                  <a:ea typeface="Lato Black" charset="0"/>
                  <a:cs typeface="Lato Black" charset="0"/>
                </a:rPr>
                <a:t>Offensive projects</a:t>
              </a:r>
            </a:p>
          </p:txBody>
        </p:sp>
        <p:sp>
          <p:nvSpPr>
            <p:cNvPr id="97" name="TextBox 47">
              <a:extLst>
                <a:ext uri="{FF2B5EF4-FFF2-40B4-BE49-F238E27FC236}">
                  <a16:creationId xmlns:a16="http://schemas.microsoft.com/office/drawing/2014/main" id="{3B9457CA-6A22-4298-9583-A0DBEEB67DDC}"/>
                </a:ext>
              </a:extLst>
            </p:cNvPr>
            <p:cNvSpPr txBox="1"/>
            <p:nvPr/>
          </p:nvSpPr>
          <p:spPr>
            <a:xfrm>
              <a:off x="2265304" y="2501660"/>
              <a:ext cx="142546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0" b="1" dirty="0">
                  <a:solidFill>
                    <a:schemeClr val="bg1">
                      <a:lumMod val="50000"/>
                    </a:schemeClr>
                  </a:solidFill>
                  <a:latin typeface="Lato Heavy" charset="0"/>
                  <a:ea typeface="Lato Heavy" charset="0"/>
                  <a:cs typeface="Lato Heavy" charset="0"/>
                </a:rPr>
                <a:t>4</a:t>
              </a:r>
            </a:p>
          </p:txBody>
        </p:sp>
      </p:grp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964DB0-28F3-4B98-B8B6-6AFFECCE09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559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430987" y="483017"/>
            <a:ext cx="951571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Offensive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10132740" y="1691984"/>
            <a:ext cx="4153386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Let’s play Rock &amp; Roll!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A7C4A1A-1E99-476F-B163-F5D654F03B18}"/>
              </a:ext>
            </a:extLst>
          </p:cNvPr>
          <p:cNvGrpSpPr/>
          <p:nvPr/>
        </p:nvGrpSpPr>
        <p:grpSpPr>
          <a:xfrm>
            <a:off x="12318516" y="3119016"/>
            <a:ext cx="10989783" cy="1080000"/>
            <a:chOff x="6788825" y="11086099"/>
            <a:chExt cx="10989783" cy="1080000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4C1FC256-BDE3-4622-84D3-23CED0725432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https://github.com/RhinoSecurityLabs/pacu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B8E2556F-E31D-4DE9-A005-7998F963FBE9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170">
              <a:extLst>
                <a:ext uri="{FF2B5EF4-FFF2-40B4-BE49-F238E27FC236}">
                  <a16:creationId xmlns:a16="http://schemas.microsoft.com/office/drawing/2014/main" id="{4F88F012-A74A-4AAD-BC59-6A712BBF29A6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33" name="Freeform 105">
                <a:extLst>
                  <a:ext uri="{FF2B5EF4-FFF2-40B4-BE49-F238E27FC236}">
                    <a16:creationId xmlns:a16="http://schemas.microsoft.com/office/drawing/2014/main" id="{55850A1A-492D-45C3-989A-087807D633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106">
                <a:extLst>
                  <a:ext uri="{FF2B5EF4-FFF2-40B4-BE49-F238E27FC236}">
                    <a16:creationId xmlns:a16="http://schemas.microsoft.com/office/drawing/2014/main" id="{32795C78-23BB-4CD9-AA70-7AFB6F04CD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35" name="TextBox 9">
            <a:extLst>
              <a:ext uri="{FF2B5EF4-FFF2-40B4-BE49-F238E27FC236}">
                <a16:creationId xmlns:a16="http://schemas.microsoft.com/office/drawing/2014/main" id="{87CD37B4-BF51-4ED5-AEFD-86B2EFF90471}"/>
              </a:ext>
            </a:extLst>
          </p:cNvPr>
          <p:cNvSpPr txBox="1"/>
          <p:nvPr/>
        </p:nvSpPr>
        <p:spPr>
          <a:xfrm>
            <a:off x="848825" y="3151194"/>
            <a:ext cx="22299658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 err="1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Pacu</a:t>
            </a:r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                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E5E662E-8ECF-4F02-BF73-6375154D05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acu1">
            <a:hlinkClick r:id="" action="ppaction://media"/>
            <a:extLst>
              <a:ext uri="{FF2B5EF4-FFF2-40B4-BE49-F238E27FC236}">
                <a16:creationId xmlns:a16="http://schemas.microsoft.com/office/drawing/2014/main" id="{00564A00-0849-457F-9544-01CCC15DE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53163" y="4478688"/>
            <a:ext cx="1187132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430987" y="483017"/>
            <a:ext cx="951571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Offensive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10132740" y="1691984"/>
            <a:ext cx="4153386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Let’s play Rock &amp; Roll!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A7C4A1A-1E99-476F-B163-F5D654F03B18}"/>
              </a:ext>
            </a:extLst>
          </p:cNvPr>
          <p:cNvGrpSpPr/>
          <p:nvPr/>
        </p:nvGrpSpPr>
        <p:grpSpPr>
          <a:xfrm>
            <a:off x="12318516" y="3119016"/>
            <a:ext cx="10989783" cy="1080000"/>
            <a:chOff x="6788825" y="11086099"/>
            <a:chExt cx="10989783" cy="1080000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4C1FC256-BDE3-4622-84D3-23CED0725432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https://github.com/RhinoSecurityLabs/pacu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B8E2556F-E31D-4DE9-A005-7998F963FBE9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170">
              <a:extLst>
                <a:ext uri="{FF2B5EF4-FFF2-40B4-BE49-F238E27FC236}">
                  <a16:creationId xmlns:a16="http://schemas.microsoft.com/office/drawing/2014/main" id="{4F88F012-A74A-4AAD-BC59-6A712BBF29A6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33" name="Freeform 105">
                <a:extLst>
                  <a:ext uri="{FF2B5EF4-FFF2-40B4-BE49-F238E27FC236}">
                    <a16:creationId xmlns:a16="http://schemas.microsoft.com/office/drawing/2014/main" id="{55850A1A-492D-45C3-989A-087807D633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106">
                <a:extLst>
                  <a:ext uri="{FF2B5EF4-FFF2-40B4-BE49-F238E27FC236}">
                    <a16:creationId xmlns:a16="http://schemas.microsoft.com/office/drawing/2014/main" id="{32795C78-23BB-4CD9-AA70-7AFB6F04CD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35" name="TextBox 9">
            <a:extLst>
              <a:ext uri="{FF2B5EF4-FFF2-40B4-BE49-F238E27FC236}">
                <a16:creationId xmlns:a16="http://schemas.microsoft.com/office/drawing/2014/main" id="{87CD37B4-BF51-4ED5-AEFD-86B2EFF90471}"/>
              </a:ext>
            </a:extLst>
          </p:cNvPr>
          <p:cNvSpPr txBox="1"/>
          <p:nvPr/>
        </p:nvSpPr>
        <p:spPr>
          <a:xfrm>
            <a:off x="848825" y="3151194"/>
            <a:ext cx="22299658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 err="1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Pacu</a:t>
            </a:r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                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E5E662E-8ECF-4F02-BF73-6375154D05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acu2">
            <a:hlinkClick r:id="" action="ppaction://media"/>
            <a:extLst>
              <a:ext uri="{FF2B5EF4-FFF2-40B4-BE49-F238E27FC236}">
                <a16:creationId xmlns:a16="http://schemas.microsoft.com/office/drawing/2014/main" id="{03284AC2-4365-48F0-BE30-839B97524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3325" y="4460030"/>
            <a:ext cx="11811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4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6445937" y="6134734"/>
            <a:ext cx="1148580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AUDITING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90087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757199" y="483017"/>
            <a:ext cx="886328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Auditing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819881" y="1691984"/>
            <a:ext cx="6779105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Security monitoring is a good practice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12" name="Imagen 11" descr="Imagen que contiene persona, interior, ropa&#10;&#10;Descripción generada automáticamente">
            <a:extLst>
              <a:ext uri="{FF2B5EF4-FFF2-40B4-BE49-F238E27FC236}">
                <a16:creationId xmlns:a16="http://schemas.microsoft.com/office/drawing/2014/main" id="{C9C6CD08-C80C-4716-AB2D-0509BE44A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601" y="8199154"/>
            <a:ext cx="7268698" cy="4083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A84987D2-24D9-4620-A7E3-C0B12124BAAE}"/>
              </a:ext>
            </a:extLst>
          </p:cNvPr>
          <p:cNvSpPr txBox="1"/>
          <p:nvPr/>
        </p:nvSpPr>
        <p:spPr>
          <a:xfrm>
            <a:off x="824496" y="3115500"/>
            <a:ext cx="22333322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Security Monkey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8115787-64FB-487A-9509-ED994B2A41BB}"/>
              </a:ext>
            </a:extLst>
          </p:cNvPr>
          <p:cNvGrpSpPr/>
          <p:nvPr/>
        </p:nvGrpSpPr>
        <p:grpSpPr>
          <a:xfrm>
            <a:off x="12318516" y="3083322"/>
            <a:ext cx="10989783" cy="1080000"/>
            <a:chOff x="6788825" y="11086099"/>
            <a:chExt cx="10989783" cy="1080000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4C56DD13-556B-4ABB-BFB9-83943199A815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https://github.com/Netflix/security_monkey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A195EB30-7F6E-4BE4-A2B8-F51E5B9FE865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7" name="Group 170">
              <a:extLst>
                <a:ext uri="{FF2B5EF4-FFF2-40B4-BE49-F238E27FC236}">
                  <a16:creationId xmlns:a16="http://schemas.microsoft.com/office/drawing/2014/main" id="{B26E79AE-A6BC-45F2-B2C1-75D94EEC4298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18" name="Freeform 105">
                <a:extLst>
                  <a:ext uri="{FF2B5EF4-FFF2-40B4-BE49-F238E27FC236}">
                    <a16:creationId xmlns:a16="http://schemas.microsoft.com/office/drawing/2014/main" id="{BD0BEA8E-B157-432C-B4FE-AEC1ED26A9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7A3EED9B-CA85-4B86-9E94-96D11EEC06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378A984-AAEB-45F8-8EA3-D7090DE8ECF0}"/>
              </a:ext>
            </a:extLst>
          </p:cNvPr>
          <p:cNvSpPr/>
          <p:nvPr/>
        </p:nvSpPr>
        <p:spPr>
          <a:xfrm>
            <a:off x="824496" y="4654571"/>
            <a:ext cx="22680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cs typeface="Lato Light"/>
              </a:rPr>
              <a:t>Security Monkey</a:t>
            </a:r>
            <a:r>
              <a:rPr lang="en-US" sz="4000" dirty="0">
                <a:cs typeface="Lato Light"/>
              </a:rPr>
              <a:t> monitors your AWS accounts for policy changes and alerts on insecure configurations. It provides a single UI to browse and search through all of your accounts, regions, and cloud services. </a:t>
            </a:r>
          </a:p>
          <a:p>
            <a:endParaRPr lang="en-US" sz="4000" dirty="0">
              <a:cs typeface="Lato Light"/>
            </a:endParaRPr>
          </a:p>
          <a:p>
            <a:r>
              <a:rPr lang="en-US" sz="4000" dirty="0">
                <a:cs typeface="Lato Light"/>
              </a:rPr>
              <a:t>The monkey remembers previous states and can show you exactly what changed, and when.</a:t>
            </a:r>
            <a:endParaRPr lang="en-US" sz="4000" dirty="0">
              <a:latin typeface="Lato Light"/>
              <a:cs typeface="Lato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663EC4-E8BF-4C31-9265-6D5EC84377EB}"/>
              </a:ext>
            </a:extLst>
          </p:cNvPr>
          <p:cNvSpPr/>
          <p:nvPr/>
        </p:nvSpPr>
        <p:spPr>
          <a:xfrm>
            <a:off x="824496" y="8348097"/>
            <a:ext cx="144037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cs typeface="Lato Light"/>
              </a:rPr>
              <a:t>There are a number of security-relevant AWS components and configuration items — for example, security groups, S3 bucket policies, and IAM users. </a:t>
            </a:r>
          </a:p>
          <a:p>
            <a:endParaRPr lang="en-US" sz="4000" dirty="0">
              <a:cs typeface="Lato Light"/>
            </a:endParaRPr>
          </a:p>
          <a:p>
            <a:r>
              <a:rPr lang="en-US" sz="4000" dirty="0">
                <a:cs typeface="Lato Light"/>
              </a:rPr>
              <a:t>Changes or misconfigurations in any of these items could create an unnecessary and dangerous security risk.</a:t>
            </a:r>
            <a:endParaRPr lang="es-ES" sz="4000" dirty="0">
              <a:cs typeface="Lato Light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6134983-590A-47FD-9922-C79762FDF5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75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757199" y="483017"/>
            <a:ext cx="886328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Auditing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819881" y="1691984"/>
            <a:ext cx="6779105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Security monitoring is a good practice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84987D2-24D9-4620-A7E3-C0B12124BAAE}"/>
              </a:ext>
            </a:extLst>
          </p:cNvPr>
          <p:cNvSpPr txBox="1"/>
          <p:nvPr/>
        </p:nvSpPr>
        <p:spPr>
          <a:xfrm>
            <a:off x="824496" y="3115500"/>
            <a:ext cx="22333322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Security Monkey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8115787-64FB-487A-9509-ED994B2A41BB}"/>
              </a:ext>
            </a:extLst>
          </p:cNvPr>
          <p:cNvGrpSpPr/>
          <p:nvPr/>
        </p:nvGrpSpPr>
        <p:grpSpPr>
          <a:xfrm>
            <a:off x="12318516" y="3083322"/>
            <a:ext cx="10989783" cy="1080000"/>
            <a:chOff x="6788825" y="11086099"/>
            <a:chExt cx="10989783" cy="1080000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4C56DD13-556B-4ABB-BFB9-83943199A815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https://github.com/Netflix/security_monkey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A195EB30-7F6E-4BE4-A2B8-F51E5B9FE865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7" name="Group 170">
              <a:extLst>
                <a:ext uri="{FF2B5EF4-FFF2-40B4-BE49-F238E27FC236}">
                  <a16:creationId xmlns:a16="http://schemas.microsoft.com/office/drawing/2014/main" id="{B26E79AE-A6BC-45F2-B2C1-75D94EEC4298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18" name="Freeform 105">
                <a:extLst>
                  <a:ext uri="{FF2B5EF4-FFF2-40B4-BE49-F238E27FC236}">
                    <a16:creationId xmlns:a16="http://schemas.microsoft.com/office/drawing/2014/main" id="{BD0BEA8E-B157-432C-B4FE-AEC1ED26A9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7A3EED9B-CA85-4B86-9E94-96D11EEC06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28CCB330-B493-4014-8665-11294A6E0D1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Security Monkey">
            <a:hlinkClick r:id="" action="ppaction://media"/>
            <a:extLst>
              <a:ext uri="{FF2B5EF4-FFF2-40B4-BE49-F238E27FC236}">
                <a16:creationId xmlns:a16="http://schemas.microsoft.com/office/drawing/2014/main" id="{8729FFE4-E1EB-42C7-B900-937972544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64125" y="4422704"/>
            <a:ext cx="14249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6496433" y="6134734"/>
            <a:ext cx="1138481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TRAINING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603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844565" y="483017"/>
            <a:ext cx="868856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Training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10334719" y="1691984"/>
            <a:ext cx="3749428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Never stop learning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61ED6A7-B2DB-423B-87CD-D16F4AF10E5B}"/>
              </a:ext>
            </a:extLst>
          </p:cNvPr>
          <p:cNvSpPr txBox="1"/>
          <p:nvPr/>
        </p:nvSpPr>
        <p:spPr>
          <a:xfrm>
            <a:off x="824496" y="3115500"/>
            <a:ext cx="22068826" cy="1015644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r>
              <a:rPr lang="en-US" sz="6000" b="1" u="sng" dirty="0" err="1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CloudGoat</a:t>
            </a:r>
            <a:r>
              <a:rPr lang="en-US" sz="6000" b="1" u="sng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                                                                                                 </a:t>
            </a:r>
            <a:endParaRPr lang="id-ID" sz="8800" b="1" u="sng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995B90C-E768-4D87-A8C1-BD5F0711AF29}"/>
              </a:ext>
            </a:extLst>
          </p:cNvPr>
          <p:cNvGrpSpPr/>
          <p:nvPr/>
        </p:nvGrpSpPr>
        <p:grpSpPr>
          <a:xfrm>
            <a:off x="12318516" y="3083322"/>
            <a:ext cx="10989783" cy="1080000"/>
            <a:chOff x="6788825" y="11086099"/>
            <a:chExt cx="10989783" cy="108000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50B027A6-EFD1-45FD-8138-D38B29AAA20C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b="1" dirty="0">
                  <a:solidFill>
                    <a:schemeClr val="bg1"/>
                  </a:solidFill>
                </a:rPr>
                <a:t> https://github.com/RhinoSecurityLabs/cloudgoat</a:t>
              </a: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351247C6-F0E7-4A04-864F-7ED0F6AFFEBA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6" name="Group 170">
              <a:extLst>
                <a:ext uri="{FF2B5EF4-FFF2-40B4-BE49-F238E27FC236}">
                  <a16:creationId xmlns:a16="http://schemas.microsoft.com/office/drawing/2014/main" id="{91276C2E-7CD7-4283-9796-E68E9CB412DD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17" name="Freeform 105">
                <a:extLst>
                  <a:ext uri="{FF2B5EF4-FFF2-40B4-BE49-F238E27FC236}">
                    <a16:creationId xmlns:a16="http://schemas.microsoft.com/office/drawing/2014/main" id="{FC1043C3-0DD4-417D-9DF3-1CF1C9803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" name="Freeform 106">
                <a:extLst>
                  <a:ext uri="{FF2B5EF4-FFF2-40B4-BE49-F238E27FC236}">
                    <a16:creationId xmlns:a16="http://schemas.microsoft.com/office/drawing/2014/main" id="{6EE1D7B8-04E3-4E21-BA21-11E669BB4C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8BDEC02E-36B6-42CE-8D65-713A41D9935E}"/>
              </a:ext>
            </a:extLst>
          </p:cNvPr>
          <p:cNvSpPr/>
          <p:nvPr/>
        </p:nvSpPr>
        <p:spPr>
          <a:xfrm>
            <a:off x="824496" y="4691330"/>
            <a:ext cx="2248380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cs typeface="Lato Light"/>
              </a:rPr>
              <a:t>CloudGoat</a:t>
            </a:r>
            <a:r>
              <a:rPr lang="en-US" sz="4000" dirty="0">
                <a:cs typeface="Lato Light"/>
              </a:rPr>
              <a:t> is used to deploy a vulnerable set of AWS resources, designed to teach AWS security risks.  They ensure that all vulnerabilities included are only exploitable by someone with access to the given AWS account. </a:t>
            </a:r>
          </a:p>
          <a:p>
            <a:endParaRPr lang="en-US" sz="4000" dirty="0">
              <a:cs typeface="Lato Light"/>
            </a:endParaRPr>
          </a:p>
          <a:p>
            <a:r>
              <a:rPr lang="en-US" sz="4000" dirty="0">
                <a:cs typeface="Lato Light"/>
              </a:rPr>
              <a:t>This includes white listing access to sensitive resources to a personal IP address you supply where possible.</a:t>
            </a:r>
          </a:p>
          <a:p>
            <a:endParaRPr lang="en-US" sz="4000" dirty="0">
              <a:cs typeface="Lato Light"/>
            </a:endParaRPr>
          </a:p>
          <a:p>
            <a:r>
              <a:rPr lang="en-US" sz="4000" dirty="0">
                <a:cs typeface="Lato Light"/>
              </a:rPr>
              <a:t>One of the primary drivers for developing </a:t>
            </a:r>
            <a:r>
              <a:rPr lang="en-US" sz="4000" b="1" dirty="0" err="1">
                <a:cs typeface="Lato Light"/>
              </a:rPr>
              <a:t>CloudGoat</a:t>
            </a:r>
            <a:r>
              <a:rPr lang="en-US" sz="4000" dirty="0">
                <a:cs typeface="Lato Light"/>
              </a:rPr>
              <a:t> was to support research and development of </a:t>
            </a:r>
            <a:r>
              <a:rPr lang="en-US" sz="4000" b="1" dirty="0" err="1">
                <a:cs typeface="Lato Light"/>
              </a:rPr>
              <a:t>Pacu</a:t>
            </a:r>
            <a:r>
              <a:rPr lang="en-US" sz="4000" dirty="0">
                <a:cs typeface="Lato Light"/>
              </a:rPr>
              <a:t>, the open-source AWS attack framework mentioned before.</a:t>
            </a:r>
            <a:endParaRPr lang="es-ES" sz="4000" dirty="0">
              <a:cs typeface="Lato Light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0D9932E-6EB9-419A-AED8-27772EAC30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965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67CC77D-0BA2-48F0-8A74-62533FF05C83}"/>
              </a:ext>
            </a:extLst>
          </p:cNvPr>
          <p:cNvSpPr txBox="1"/>
          <p:nvPr/>
        </p:nvSpPr>
        <p:spPr>
          <a:xfrm>
            <a:off x="8622001" y="6134734"/>
            <a:ext cx="713364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QUESTIONS?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137B34D-DEB0-4070-BCA4-91AC7AE590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295522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0794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BC683DA-1028-430C-81CF-8FE76EE564D8}"/>
              </a:ext>
            </a:extLst>
          </p:cNvPr>
          <p:cNvSpPr/>
          <p:nvPr/>
        </p:nvSpPr>
        <p:spPr>
          <a:xfrm>
            <a:off x="13560502" y="0"/>
            <a:ext cx="10800000" cy="13716000"/>
          </a:xfrm>
          <a:prstGeom prst="rect">
            <a:avLst/>
          </a:prstGeom>
          <a:solidFill>
            <a:srgbClr val="E2E2E2"/>
          </a:solidFill>
          <a:ln>
            <a:solidFill>
              <a:srgbClr val="E2E2E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D765F2CB-D18B-43E6-B063-D4E4ABBE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502" y="1143000"/>
            <a:ext cx="11430000" cy="114300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6392" y="5208146"/>
            <a:ext cx="11288668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300" b="1" dirty="0">
                <a:solidFill>
                  <a:srgbClr val="589B50"/>
                </a:solidFill>
                <a:latin typeface="Lato Black" charset="0"/>
                <a:ea typeface="Lato Black" charset="0"/>
                <a:cs typeface="Lato Black" charset="0"/>
              </a:rPr>
              <a:t>Security on AWS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4912" y="3153290"/>
            <a:ext cx="1037014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00" b="1" dirty="0">
                <a:solidFill>
                  <a:srgbClr val="589B50"/>
                </a:solidFill>
                <a:latin typeface="Lato Black" charset="0"/>
                <a:ea typeface="Lato Black" charset="0"/>
                <a:cs typeface="Lato Black" charset="0"/>
              </a:rPr>
              <a:t>Open Source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338789" y="7920442"/>
            <a:ext cx="5016271" cy="227062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9">
            <a:extLst>
              <a:ext uri="{FF2B5EF4-FFF2-40B4-BE49-F238E27FC236}">
                <a16:creationId xmlns:a16="http://schemas.microsoft.com/office/drawing/2014/main" id="{0FB8D66B-477A-4BD2-B881-5E0E076A93F3}"/>
              </a:ext>
            </a:extLst>
          </p:cNvPr>
          <p:cNvSpPr txBox="1"/>
          <p:nvPr/>
        </p:nvSpPr>
        <p:spPr>
          <a:xfrm>
            <a:off x="3110332" y="9094273"/>
            <a:ext cx="722982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THANK YOU!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1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8986685" y="6134734"/>
            <a:ext cx="640428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WHO AM I?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2626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9401069" y="483017"/>
            <a:ext cx="557552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Who am I?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9132466" y="1691984"/>
            <a:ext cx="6153934" cy="73366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A short description of the speaker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AF313D3-1086-42C2-8F1C-DD2BF2A94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6" r="664"/>
          <a:stretch/>
        </p:blipFill>
        <p:spPr>
          <a:xfrm>
            <a:off x="16597060" y="1241000"/>
            <a:ext cx="6415021" cy="66402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Marcador de contenido 6">
            <a:extLst>
              <a:ext uri="{FF2B5EF4-FFF2-40B4-BE49-F238E27FC236}">
                <a16:creationId xmlns:a16="http://schemas.microsoft.com/office/drawing/2014/main" id="{C0702A97-9BF8-4934-B2B8-6D2E0147D15A}"/>
              </a:ext>
            </a:extLst>
          </p:cNvPr>
          <p:cNvSpPr txBox="1">
            <a:spLocks/>
          </p:cNvSpPr>
          <p:nvPr/>
        </p:nvSpPr>
        <p:spPr>
          <a:xfrm>
            <a:off x="1614963" y="3028770"/>
            <a:ext cx="10751483" cy="2248586"/>
          </a:xfrm>
          <a:prstGeom prst="rect">
            <a:avLst/>
          </a:prstGeom>
        </p:spPr>
        <p:txBody>
          <a:bodyPr/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66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Cristóbal Espinosa Morente</a:t>
            </a:r>
          </a:p>
          <a:p>
            <a:pPr marL="444500" lvl="1" indent="0" algn="ctr">
              <a:spcBef>
                <a:spcPts val="600"/>
              </a:spcBef>
              <a:buFont typeface="Arial" panose="020B0604020202020204" pitchFamily="34" charset="0"/>
              <a:buNone/>
            </a:pPr>
            <a:endParaRPr lang="es-ES" sz="2000" dirty="0">
              <a:solidFill>
                <a:srgbClr val="4F616E"/>
              </a:solidFill>
            </a:endParaRPr>
          </a:p>
          <a:p>
            <a:pPr marL="444500" lvl="1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b="1" dirty="0">
                <a:latin typeface="Lato Light"/>
                <a:cs typeface="Lato Light"/>
              </a:rPr>
              <a:t>Cloud &amp; Security Manager – Accenture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AF95269-C021-48F5-B9FE-F271B98FA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81" y="8035128"/>
            <a:ext cx="4410001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00A7BB3-F819-4492-9C36-12CDC6E13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88" y="7700142"/>
            <a:ext cx="2940001" cy="216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6E0E161-B83A-49A7-AE7C-07395D252C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81" y="5894215"/>
            <a:ext cx="4500001" cy="1440000"/>
          </a:xfrm>
          <a:prstGeom prst="rect">
            <a:avLst/>
          </a:prstGeom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690263CA-61D8-4981-9E1B-571D58853E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68"/>
          <a:stretch/>
        </p:blipFill>
        <p:spPr>
          <a:xfrm>
            <a:off x="7797716" y="10346616"/>
            <a:ext cx="2612345" cy="180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072BDC-8368-453B-8048-54C976DF34F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338" y="10579876"/>
            <a:ext cx="2147887" cy="13334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0CEDE30-9D0A-4148-87F9-22CFA32CF3A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36" y="6039667"/>
            <a:ext cx="4489704" cy="1149096"/>
          </a:xfrm>
          <a:prstGeom prst="rect">
            <a:avLst/>
          </a:prstGeom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6DA6FDA-8B57-4CBD-9A16-4498EB3D8B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733" y="10434128"/>
            <a:ext cx="5637675" cy="1624977"/>
          </a:xfrm>
          <a:prstGeom prst="rect">
            <a:avLst/>
          </a:prstGeom>
        </p:spPr>
      </p:pic>
      <p:pic>
        <p:nvPicPr>
          <p:cNvPr id="17" name="Imagen 16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34AC7AD4-1048-44A7-AA93-1545941A9AC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952" y="10365547"/>
            <a:ext cx="2239855" cy="1762139"/>
          </a:xfrm>
          <a:prstGeom prst="rect">
            <a:avLst/>
          </a:prstGeom>
        </p:spPr>
      </p:pic>
      <p:pic>
        <p:nvPicPr>
          <p:cNvPr id="19" name="Imagen 18" descr="Imagen que contiene objeto&#10;&#10;Descripción generada automáticamente">
            <a:extLst>
              <a:ext uri="{FF2B5EF4-FFF2-40B4-BE49-F238E27FC236}">
                <a16:creationId xmlns:a16="http://schemas.microsoft.com/office/drawing/2014/main" id="{AE78CA62-66DA-4C78-B610-B00D7DEDCF3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170" y="8253279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E51571B-410E-4BE4-A1FA-B375E0E5CCF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500" y="8253279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7F1E0F9-BA3C-4DC3-9662-6651DDA3EF1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269" y="5699189"/>
            <a:ext cx="1843221" cy="1843221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BEA8F83-D0F6-40BC-B0FA-0D434EEE28B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353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6717639" y="6134734"/>
            <a:ext cx="1094238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AWS OPEN SOURCE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770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396518" y="483017"/>
            <a:ext cx="958464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AWS Open Source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097728" y="1691984"/>
            <a:ext cx="8223411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Amazon is part of the open source community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64AC02F-460C-4F3C-8E85-B35BB2052768}"/>
              </a:ext>
            </a:extLst>
          </p:cNvPr>
          <p:cNvSpPr/>
          <p:nvPr/>
        </p:nvSpPr>
        <p:spPr>
          <a:xfrm>
            <a:off x="1208825" y="4979048"/>
            <a:ext cx="219600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Amazon is part of the open source community. They have been contributing to hundreds of projects for over a decade.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>
              <a:latin typeface="Lato Light"/>
              <a:cs typeface="Lato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They are committed to working with, supporting, and contributing to new and existing open source projects that provide value to their customers and partners.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>
              <a:latin typeface="Lato Light"/>
              <a:cs typeface="Lato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AWS has always aimed to take technology that was traditionally cost-prohibitive and difficult for many organizations to adopt, and make it accessible to a much broader audience.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>
              <a:latin typeface="Lato Light"/>
              <a:cs typeface="Lato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Lato Light"/>
                <a:cs typeface="Lato Light"/>
              </a:rPr>
              <a:t>Open source is just one more way that they seek to make technology more accessible to everyone.</a:t>
            </a:r>
            <a:endParaRPr lang="es-ES" sz="4000" dirty="0">
              <a:latin typeface="Lato Light"/>
              <a:cs typeface="Lato Light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15396E8-4176-426E-AFFA-65BBBC2341A2}"/>
              </a:ext>
            </a:extLst>
          </p:cNvPr>
          <p:cNvGrpSpPr/>
          <p:nvPr/>
        </p:nvGrpSpPr>
        <p:grpSpPr>
          <a:xfrm>
            <a:off x="1067148" y="3249630"/>
            <a:ext cx="22243354" cy="1080134"/>
            <a:chOff x="969544" y="3249630"/>
            <a:chExt cx="22243354" cy="1080134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B4D6F909-50CD-4E8D-A4FE-03990997241F}"/>
                </a:ext>
              </a:extLst>
            </p:cNvPr>
            <p:cNvGrpSpPr/>
            <p:nvPr/>
          </p:nvGrpSpPr>
          <p:grpSpPr>
            <a:xfrm>
              <a:off x="969544" y="3249764"/>
              <a:ext cx="10989783" cy="1080000"/>
              <a:chOff x="6788825" y="11086099"/>
              <a:chExt cx="10989783" cy="1080000"/>
            </a:xfrm>
          </p:grpSpPr>
          <p:sp>
            <p:nvSpPr>
              <p:cNvPr id="15" name="Rectángulo: esquinas redondeadas 14">
                <a:extLst>
                  <a:ext uri="{FF2B5EF4-FFF2-40B4-BE49-F238E27FC236}">
                    <a16:creationId xmlns:a16="http://schemas.microsoft.com/office/drawing/2014/main" id="{4DB2713E-C231-45A9-B6AC-FDCEAF5C3EA1}"/>
                  </a:ext>
                </a:extLst>
              </p:cNvPr>
              <p:cNvSpPr/>
              <p:nvPr/>
            </p:nvSpPr>
            <p:spPr>
              <a:xfrm>
                <a:off x="6788825" y="11266099"/>
                <a:ext cx="10800000" cy="720000"/>
              </a:xfrm>
              <a:prstGeom prst="roundRect">
                <a:avLst/>
              </a:prstGeom>
              <a:solidFill>
                <a:srgbClr val="82B47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ES" b="1" dirty="0">
                    <a:solidFill>
                      <a:schemeClr val="bg1"/>
                    </a:solidFill>
                  </a:rPr>
                  <a:t>   https://aws.amazon.com/es/blogs/opensource</a:t>
                </a: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7BF68AC0-513D-4C12-9E48-EAC2C291E5DE}"/>
                  </a:ext>
                </a:extLst>
              </p:cNvPr>
              <p:cNvSpPr/>
              <p:nvPr/>
            </p:nvSpPr>
            <p:spPr>
              <a:xfrm>
                <a:off x="16698608" y="11086099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589B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7" name="Group 170">
                <a:extLst>
                  <a:ext uri="{FF2B5EF4-FFF2-40B4-BE49-F238E27FC236}">
                    <a16:creationId xmlns:a16="http://schemas.microsoft.com/office/drawing/2014/main" id="{7D338E40-447B-4EBC-9D48-AEF944F78296}"/>
                  </a:ext>
                </a:extLst>
              </p:cNvPr>
              <p:cNvGrpSpPr/>
              <p:nvPr/>
            </p:nvGrpSpPr>
            <p:grpSpPr>
              <a:xfrm>
                <a:off x="16914608" y="11302099"/>
                <a:ext cx="648000" cy="648000"/>
                <a:chOff x="4019550" y="3568701"/>
                <a:chExt cx="358775" cy="360363"/>
              </a:xfrm>
              <a:solidFill>
                <a:srgbClr val="FFFFFF"/>
              </a:solidFill>
            </p:grpSpPr>
            <p:sp>
              <p:nvSpPr>
                <p:cNvPr id="18" name="Freeform 105">
                  <a:extLst>
                    <a:ext uri="{FF2B5EF4-FFF2-40B4-BE49-F238E27FC236}">
                      <a16:creationId xmlns:a16="http://schemas.microsoft.com/office/drawing/2014/main" id="{F3403918-74EE-444A-B42A-983B781F14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19550" y="3568701"/>
                  <a:ext cx="358775" cy="360363"/>
                </a:xfrm>
                <a:custGeom>
                  <a:avLst/>
                  <a:gdLst/>
                  <a:ahLst/>
                  <a:cxnLst>
                    <a:cxn ang="0">
                      <a:pos x="77" y="0"/>
                    </a:cxn>
                    <a:cxn ang="0">
                      <a:pos x="31" y="46"/>
                    </a:cxn>
                    <a:cxn ang="0">
                      <a:pos x="36" y="68"/>
                    </a:cxn>
                    <a:cxn ang="0">
                      <a:pos x="4" y="100"/>
                    </a:cxn>
                    <a:cxn ang="0">
                      <a:pos x="4" y="100"/>
                    </a:cxn>
                    <a:cxn ang="0">
                      <a:pos x="0" y="109"/>
                    </a:cxn>
                    <a:cxn ang="0">
                      <a:pos x="13" y="123"/>
                    </a:cxn>
                    <a:cxn ang="0">
                      <a:pos x="23" y="119"/>
                    </a:cxn>
                    <a:cxn ang="0">
                      <a:pos x="23" y="119"/>
                    </a:cxn>
                    <a:cxn ang="0">
                      <a:pos x="55" y="87"/>
                    </a:cxn>
                    <a:cxn ang="0">
                      <a:pos x="77" y="92"/>
                    </a:cxn>
                    <a:cxn ang="0">
                      <a:pos x="123" y="46"/>
                    </a:cxn>
                    <a:cxn ang="0">
                      <a:pos x="77" y="0"/>
                    </a:cxn>
                    <a:cxn ang="0">
                      <a:pos x="18" y="114"/>
                    </a:cxn>
                    <a:cxn ang="0">
                      <a:pos x="13" y="116"/>
                    </a:cxn>
                    <a:cxn ang="0">
                      <a:pos x="7" y="109"/>
                    </a:cxn>
                    <a:cxn ang="0">
                      <a:pos x="9" y="104"/>
                    </a:cxn>
                    <a:cxn ang="0">
                      <a:pos x="9" y="104"/>
                    </a:cxn>
                    <a:cxn ang="0">
                      <a:pos x="40" y="73"/>
                    </a:cxn>
                    <a:cxn ang="0">
                      <a:pos x="49" y="83"/>
                    </a:cxn>
                    <a:cxn ang="0">
                      <a:pos x="18" y="114"/>
                    </a:cxn>
                    <a:cxn ang="0">
                      <a:pos x="77" y="84"/>
                    </a:cxn>
                    <a:cxn ang="0">
                      <a:pos x="38" y="46"/>
                    </a:cxn>
                    <a:cxn ang="0">
                      <a:pos x="77" y="8"/>
                    </a:cxn>
                    <a:cxn ang="0">
                      <a:pos x="115" y="46"/>
                    </a:cxn>
                    <a:cxn ang="0">
                      <a:pos x="77" y="84"/>
                    </a:cxn>
                    <a:cxn ang="0">
                      <a:pos x="77" y="84"/>
                    </a:cxn>
                    <a:cxn ang="0">
                      <a:pos x="77" y="84"/>
                    </a:cxn>
                  </a:cxnLst>
                  <a:rect l="0" t="0" r="r" b="b"/>
                  <a:pathLst>
                    <a:path w="123" h="123">
                      <a:moveTo>
                        <a:pt x="77" y="0"/>
                      </a:moveTo>
                      <a:cubicBezTo>
                        <a:pt x="51" y="0"/>
                        <a:pt x="31" y="21"/>
                        <a:pt x="31" y="46"/>
                      </a:cubicBezTo>
                      <a:cubicBezTo>
                        <a:pt x="31" y="54"/>
                        <a:pt x="33" y="61"/>
                        <a:pt x="36" y="68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2" y="102"/>
                        <a:pt x="0" y="105"/>
                        <a:pt x="0" y="109"/>
                      </a:cubicBezTo>
                      <a:cubicBezTo>
                        <a:pt x="0" y="117"/>
                        <a:pt x="6" y="123"/>
                        <a:pt x="13" y="123"/>
                      </a:cubicBezTo>
                      <a:cubicBezTo>
                        <a:pt x="17" y="123"/>
                        <a:pt x="21" y="121"/>
                        <a:pt x="23" y="119"/>
                      </a:cubicBezTo>
                      <a:cubicBezTo>
                        <a:pt x="23" y="119"/>
                        <a:pt x="23" y="119"/>
                        <a:pt x="23" y="119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62" y="90"/>
                        <a:pt x="69" y="92"/>
                        <a:pt x="77" y="92"/>
                      </a:cubicBezTo>
                      <a:cubicBezTo>
                        <a:pt x="102" y="92"/>
                        <a:pt x="123" y="71"/>
                        <a:pt x="123" y="46"/>
                      </a:cubicBezTo>
                      <a:cubicBezTo>
                        <a:pt x="123" y="21"/>
                        <a:pt x="102" y="0"/>
                        <a:pt x="77" y="0"/>
                      </a:cubicBezTo>
                      <a:close/>
                      <a:moveTo>
                        <a:pt x="18" y="114"/>
                      </a:moveTo>
                      <a:cubicBezTo>
                        <a:pt x="17" y="115"/>
                        <a:pt x="15" y="116"/>
                        <a:pt x="13" y="116"/>
                      </a:cubicBezTo>
                      <a:cubicBezTo>
                        <a:pt x="10" y="116"/>
                        <a:pt x="7" y="113"/>
                        <a:pt x="7" y="109"/>
                      </a:cubicBezTo>
                      <a:cubicBezTo>
                        <a:pt x="7" y="107"/>
                        <a:pt x="8" y="106"/>
                        <a:pt x="9" y="104"/>
                      </a:cubicBezTo>
                      <a:cubicBezTo>
                        <a:pt x="9" y="104"/>
                        <a:pt x="9" y="104"/>
                        <a:pt x="9" y="104"/>
                      </a:cubicBezTo>
                      <a:cubicBezTo>
                        <a:pt x="40" y="73"/>
                        <a:pt x="40" y="73"/>
                        <a:pt x="40" y="73"/>
                      </a:cubicBezTo>
                      <a:cubicBezTo>
                        <a:pt x="42" y="77"/>
                        <a:pt x="46" y="80"/>
                        <a:pt x="49" y="83"/>
                      </a:cubicBezTo>
                      <a:lnTo>
                        <a:pt x="18" y="114"/>
                      </a:lnTo>
                      <a:close/>
                      <a:moveTo>
                        <a:pt x="77" y="84"/>
                      </a:moveTo>
                      <a:cubicBezTo>
                        <a:pt x="55" y="84"/>
                        <a:pt x="38" y="67"/>
                        <a:pt x="38" y="46"/>
                      </a:cubicBezTo>
                      <a:cubicBezTo>
                        <a:pt x="38" y="25"/>
                        <a:pt x="55" y="8"/>
                        <a:pt x="77" y="8"/>
                      </a:cubicBezTo>
                      <a:cubicBezTo>
                        <a:pt x="98" y="8"/>
                        <a:pt x="115" y="25"/>
                        <a:pt x="115" y="46"/>
                      </a:cubicBezTo>
                      <a:cubicBezTo>
                        <a:pt x="115" y="67"/>
                        <a:pt x="98" y="84"/>
                        <a:pt x="77" y="84"/>
                      </a:cubicBezTo>
                      <a:close/>
                      <a:moveTo>
                        <a:pt x="77" y="84"/>
                      </a:moveTo>
                      <a:cubicBezTo>
                        <a:pt x="77" y="84"/>
                        <a:pt x="77" y="84"/>
                        <a:pt x="77" y="84"/>
                      </a:cubicBezTo>
                    </a:path>
                  </a:pathLst>
                </a:custGeom>
                <a:grpFill/>
                <a:ln w="9525">
                  <a:solidFill>
                    <a:srgbClr val="82B47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19" name="Freeform 106">
                  <a:extLst>
                    <a:ext uri="{FF2B5EF4-FFF2-40B4-BE49-F238E27FC236}">
                      <a16:creationId xmlns:a16="http://schemas.microsoft.com/office/drawing/2014/main" id="{795E75DE-A1EB-41DB-9993-9974ADA0C0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65600" y="3624263"/>
                  <a:ext cx="84138" cy="85725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2" y="29"/>
                    </a:cxn>
                    <a:cxn ang="0">
                      <a:pos x="4" y="27"/>
                    </a:cxn>
                    <a:cxn ang="0">
                      <a:pos x="27" y="4"/>
                    </a:cxn>
                    <a:cxn ang="0">
                      <a:pos x="29" y="2"/>
                    </a:cxn>
                    <a:cxn ang="0">
                      <a:pos x="27" y="0"/>
                    </a:cxn>
                    <a:cxn ang="0">
                      <a:pos x="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29" h="29">
                      <a:moveTo>
                        <a:pt x="27" y="0"/>
                      </a:moveTo>
                      <a:cubicBezTo>
                        <a:pt x="12" y="0"/>
                        <a:pt x="0" y="12"/>
                        <a:pt x="0" y="27"/>
                      </a:cubicBezTo>
                      <a:cubicBezTo>
                        <a:pt x="0" y="28"/>
                        <a:pt x="1" y="29"/>
                        <a:pt x="2" y="29"/>
                      </a:cubicBezTo>
                      <a:cubicBezTo>
                        <a:pt x="3" y="29"/>
                        <a:pt x="4" y="28"/>
                        <a:pt x="4" y="27"/>
                      </a:cubicBezTo>
                      <a:cubicBezTo>
                        <a:pt x="4" y="14"/>
                        <a:pt x="14" y="4"/>
                        <a:pt x="27" y="4"/>
                      </a:cubicBezTo>
                      <a:cubicBezTo>
                        <a:pt x="28" y="4"/>
                        <a:pt x="29" y="3"/>
                        <a:pt x="29" y="2"/>
                      </a:cubicBezTo>
                      <a:cubicBezTo>
                        <a:pt x="29" y="1"/>
                        <a:pt x="28" y="0"/>
                        <a:pt x="27" y="0"/>
                      </a:cubicBezTo>
                      <a:close/>
                      <a:moveTo>
                        <a:pt x="27" y="0"/>
                      </a:moveTo>
                      <a:cubicBezTo>
                        <a:pt x="27" y="0"/>
                        <a:pt x="27" y="0"/>
                        <a:pt x="27" y="0"/>
                      </a:cubicBezTo>
                    </a:path>
                  </a:pathLst>
                </a:custGeom>
                <a:grpFill/>
                <a:ln w="9525">
                  <a:solidFill>
                    <a:srgbClr val="82B47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82088EA7-F6EE-4834-A1E3-0BEC2D075457}"/>
                </a:ext>
              </a:extLst>
            </p:cNvPr>
            <p:cNvGrpSpPr/>
            <p:nvPr/>
          </p:nvGrpSpPr>
          <p:grpSpPr>
            <a:xfrm>
              <a:off x="12223115" y="3249630"/>
              <a:ext cx="10989783" cy="1080000"/>
              <a:chOff x="6788825" y="11086099"/>
              <a:chExt cx="10989783" cy="1080000"/>
            </a:xfrm>
          </p:grpSpPr>
          <p:sp>
            <p:nvSpPr>
              <p:cNvPr id="21" name="Rectángulo: esquinas redondeadas 20">
                <a:extLst>
                  <a:ext uri="{FF2B5EF4-FFF2-40B4-BE49-F238E27FC236}">
                    <a16:creationId xmlns:a16="http://schemas.microsoft.com/office/drawing/2014/main" id="{8781D1AF-0F0B-472A-85F3-3B875009916B}"/>
                  </a:ext>
                </a:extLst>
              </p:cNvPr>
              <p:cNvSpPr/>
              <p:nvPr/>
            </p:nvSpPr>
            <p:spPr>
              <a:xfrm>
                <a:off x="6788825" y="11266099"/>
                <a:ext cx="10800000" cy="720000"/>
              </a:xfrm>
              <a:prstGeom prst="roundRect">
                <a:avLst/>
              </a:prstGeom>
              <a:solidFill>
                <a:srgbClr val="82B47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>
                    <a:solidFill>
                      <a:schemeClr val="bg1"/>
                    </a:solidFill>
                  </a:rPr>
                  <a:t>https://twitter.com/awsopen</a:t>
                </a:r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6A962D50-7023-408F-922B-3B44A8D95107}"/>
                  </a:ext>
                </a:extLst>
              </p:cNvPr>
              <p:cNvSpPr/>
              <p:nvPr/>
            </p:nvSpPr>
            <p:spPr>
              <a:xfrm>
                <a:off x="16698608" y="11086099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589B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23" name="Group 170">
                <a:extLst>
                  <a:ext uri="{FF2B5EF4-FFF2-40B4-BE49-F238E27FC236}">
                    <a16:creationId xmlns:a16="http://schemas.microsoft.com/office/drawing/2014/main" id="{36E3B88C-7A4A-4C26-9726-1B11DA6E613D}"/>
                  </a:ext>
                </a:extLst>
              </p:cNvPr>
              <p:cNvGrpSpPr/>
              <p:nvPr/>
            </p:nvGrpSpPr>
            <p:grpSpPr>
              <a:xfrm>
                <a:off x="16914608" y="11302099"/>
                <a:ext cx="648000" cy="648000"/>
                <a:chOff x="4019550" y="3568701"/>
                <a:chExt cx="358775" cy="360363"/>
              </a:xfrm>
              <a:solidFill>
                <a:srgbClr val="FFFFFF"/>
              </a:solidFill>
            </p:grpSpPr>
            <p:sp>
              <p:nvSpPr>
                <p:cNvPr id="24" name="Freeform 105">
                  <a:extLst>
                    <a:ext uri="{FF2B5EF4-FFF2-40B4-BE49-F238E27FC236}">
                      <a16:creationId xmlns:a16="http://schemas.microsoft.com/office/drawing/2014/main" id="{177243BC-AEDA-4471-89C0-FC2B219218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19550" y="3568701"/>
                  <a:ext cx="358775" cy="360363"/>
                </a:xfrm>
                <a:custGeom>
                  <a:avLst/>
                  <a:gdLst/>
                  <a:ahLst/>
                  <a:cxnLst>
                    <a:cxn ang="0">
                      <a:pos x="77" y="0"/>
                    </a:cxn>
                    <a:cxn ang="0">
                      <a:pos x="31" y="46"/>
                    </a:cxn>
                    <a:cxn ang="0">
                      <a:pos x="36" y="68"/>
                    </a:cxn>
                    <a:cxn ang="0">
                      <a:pos x="4" y="100"/>
                    </a:cxn>
                    <a:cxn ang="0">
                      <a:pos x="4" y="100"/>
                    </a:cxn>
                    <a:cxn ang="0">
                      <a:pos x="0" y="109"/>
                    </a:cxn>
                    <a:cxn ang="0">
                      <a:pos x="13" y="123"/>
                    </a:cxn>
                    <a:cxn ang="0">
                      <a:pos x="23" y="119"/>
                    </a:cxn>
                    <a:cxn ang="0">
                      <a:pos x="23" y="119"/>
                    </a:cxn>
                    <a:cxn ang="0">
                      <a:pos x="55" y="87"/>
                    </a:cxn>
                    <a:cxn ang="0">
                      <a:pos x="77" y="92"/>
                    </a:cxn>
                    <a:cxn ang="0">
                      <a:pos x="123" y="46"/>
                    </a:cxn>
                    <a:cxn ang="0">
                      <a:pos x="77" y="0"/>
                    </a:cxn>
                    <a:cxn ang="0">
                      <a:pos x="18" y="114"/>
                    </a:cxn>
                    <a:cxn ang="0">
                      <a:pos x="13" y="116"/>
                    </a:cxn>
                    <a:cxn ang="0">
                      <a:pos x="7" y="109"/>
                    </a:cxn>
                    <a:cxn ang="0">
                      <a:pos x="9" y="104"/>
                    </a:cxn>
                    <a:cxn ang="0">
                      <a:pos x="9" y="104"/>
                    </a:cxn>
                    <a:cxn ang="0">
                      <a:pos x="40" y="73"/>
                    </a:cxn>
                    <a:cxn ang="0">
                      <a:pos x="49" y="83"/>
                    </a:cxn>
                    <a:cxn ang="0">
                      <a:pos x="18" y="114"/>
                    </a:cxn>
                    <a:cxn ang="0">
                      <a:pos x="77" y="84"/>
                    </a:cxn>
                    <a:cxn ang="0">
                      <a:pos x="38" y="46"/>
                    </a:cxn>
                    <a:cxn ang="0">
                      <a:pos x="77" y="8"/>
                    </a:cxn>
                    <a:cxn ang="0">
                      <a:pos x="115" y="46"/>
                    </a:cxn>
                    <a:cxn ang="0">
                      <a:pos x="77" y="84"/>
                    </a:cxn>
                    <a:cxn ang="0">
                      <a:pos x="77" y="84"/>
                    </a:cxn>
                    <a:cxn ang="0">
                      <a:pos x="77" y="84"/>
                    </a:cxn>
                  </a:cxnLst>
                  <a:rect l="0" t="0" r="r" b="b"/>
                  <a:pathLst>
                    <a:path w="123" h="123">
                      <a:moveTo>
                        <a:pt x="77" y="0"/>
                      </a:moveTo>
                      <a:cubicBezTo>
                        <a:pt x="51" y="0"/>
                        <a:pt x="31" y="21"/>
                        <a:pt x="31" y="46"/>
                      </a:cubicBezTo>
                      <a:cubicBezTo>
                        <a:pt x="31" y="54"/>
                        <a:pt x="33" y="61"/>
                        <a:pt x="36" y="68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2" y="102"/>
                        <a:pt x="0" y="105"/>
                        <a:pt x="0" y="109"/>
                      </a:cubicBezTo>
                      <a:cubicBezTo>
                        <a:pt x="0" y="117"/>
                        <a:pt x="6" y="123"/>
                        <a:pt x="13" y="123"/>
                      </a:cubicBezTo>
                      <a:cubicBezTo>
                        <a:pt x="17" y="123"/>
                        <a:pt x="21" y="121"/>
                        <a:pt x="23" y="119"/>
                      </a:cubicBezTo>
                      <a:cubicBezTo>
                        <a:pt x="23" y="119"/>
                        <a:pt x="23" y="119"/>
                        <a:pt x="23" y="119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62" y="90"/>
                        <a:pt x="69" y="92"/>
                        <a:pt x="77" y="92"/>
                      </a:cubicBezTo>
                      <a:cubicBezTo>
                        <a:pt x="102" y="92"/>
                        <a:pt x="123" y="71"/>
                        <a:pt x="123" y="46"/>
                      </a:cubicBezTo>
                      <a:cubicBezTo>
                        <a:pt x="123" y="21"/>
                        <a:pt x="102" y="0"/>
                        <a:pt x="77" y="0"/>
                      </a:cubicBezTo>
                      <a:close/>
                      <a:moveTo>
                        <a:pt x="18" y="114"/>
                      </a:moveTo>
                      <a:cubicBezTo>
                        <a:pt x="17" y="115"/>
                        <a:pt x="15" y="116"/>
                        <a:pt x="13" y="116"/>
                      </a:cubicBezTo>
                      <a:cubicBezTo>
                        <a:pt x="10" y="116"/>
                        <a:pt x="7" y="113"/>
                        <a:pt x="7" y="109"/>
                      </a:cubicBezTo>
                      <a:cubicBezTo>
                        <a:pt x="7" y="107"/>
                        <a:pt x="8" y="106"/>
                        <a:pt x="9" y="104"/>
                      </a:cubicBezTo>
                      <a:cubicBezTo>
                        <a:pt x="9" y="104"/>
                        <a:pt x="9" y="104"/>
                        <a:pt x="9" y="104"/>
                      </a:cubicBezTo>
                      <a:cubicBezTo>
                        <a:pt x="40" y="73"/>
                        <a:pt x="40" y="73"/>
                        <a:pt x="40" y="73"/>
                      </a:cubicBezTo>
                      <a:cubicBezTo>
                        <a:pt x="42" y="77"/>
                        <a:pt x="46" y="80"/>
                        <a:pt x="49" y="83"/>
                      </a:cubicBezTo>
                      <a:lnTo>
                        <a:pt x="18" y="114"/>
                      </a:lnTo>
                      <a:close/>
                      <a:moveTo>
                        <a:pt x="77" y="84"/>
                      </a:moveTo>
                      <a:cubicBezTo>
                        <a:pt x="55" y="84"/>
                        <a:pt x="38" y="67"/>
                        <a:pt x="38" y="46"/>
                      </a:cubicBezTo>
                      <a:cubicBezTo>
                        <a:pt x="38" y="25"/>
                        <a:pt x="55" y="8"/>
                        <a:pt x="77" y="8"/>
                      </a:cubicBezTo>
                      <a:cubicBezTo>
                        <a:pt x="98" y="8"/>
                        <a:pt x="115" y="25"/>
                        <a:pt x="115" y="46"/>
                      </a:cubicBezTo>
                      <a:cubicBezTo>
                        <a:pt x="115" y="67"/>
                        <a:pt x="98" y="84"/>
                        <a:pt x="77" y="84"/>
                      </a:cubicBezTo>
                      <a:close/>
                      <a:moveTo>
                        <a:pt x="77" y="84"/>
                      </a:moveTo>
                      <a:cubicBezTo>
                        <a:pt x="77" y="84"/>
                        <a:pt x="77" y="84"/>
                        <a:pt x="77" y="84"/>
                      </a:cubicBezTo>
                    </a:path>
                  </a:pathLst>
                </a:custGeom>
                <a:grpFill/>
                <a:ln w="9525">
                  <a:solidFill>
                    <a:srgbClr val="82B47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25" name="Freeform 106">
                  <a:extLst>
                    <a:ext uri="{FF2B5EF4-FFF2-40B4-BE49-F238E27FC236}">
                      <a16:creationId xmlns:a16="http://schemas.microsoft.com/office/drawing/2014/main" id="{58951C88-8A22-43FD-B100-8C0941ED3A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65600" y="3624263"/>
                  <a:ext cx="84138" cy="85725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27"/>
                    </a:cxn>
                    <a:cxn ang="0">
                      <a:pos x="2" y="29"/>
                    </a:cxn>
                    <a:cxn ang="0">
                      <a:pos x="4" y="27"/>
                    </a:cxn>
                    <a:cxn ang="0">
                      <a:pos x="27" y="4"/>
                    </a:cxn>
                    <a:cxn ang="0">
                      <a:pos x="29" y="2"/>
                    </a:cxn>
                    <a:cxn ang="0">
                      <a:pos x="27" y="0"/>
                    </a:cxn>
                    <a:cxn ang="0">
                      <a:pos x="27" y="0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29" h="29">
                      <a:moveTo>
                        <a:pt x="27" y="0"/>
                      </a:moveTo>
                      <a:cubicBezTo>
                        <a:pt x="12" y="0"/>
                        <a:pt x="0" y="12"/>
                        <a:pt x="0" y="27"/>
                      </a:cubicBezTo>
                      <a:cubicBezTo>
                        <a:pt x="0" y="28"/>
                        <a:pt x="1" y="29"/>
                        <a:pt x="2" y="29"/>
                      </a:cubicBezTo>
                      <a:cubicBezTo>
                        <a:pt x="3" y="29"/>
                        <a:pt x="4" y="28"/>
                        <a:pt x="4" y="27"/>
                      </a:cubicBezTo>
                      <a:cubicBezTo>
                        <a:pt x="4" y="14"/>
                        <a:pt x="14" y="4"/>
                        <a:pt x="27" y="4"/>
                      </a:cubicBezTo>
                      <a:cubicBezTo>
                        <a:pt x="28" y="4"/>
                        <a:pt x="29" y="3"/>
                        <a:pt x="29" y="2"/>
                      </a:cubicBezTo>
                      <a:cubicBezTo>
                        <a:pt x="29" y="1"/>
                        <a:pt x="28" y="0"/>
                        <a:pt x="27" y="0"/>
                      </a:cubicBezTo>
                      <a:close/>
                      <a:moveTo>
                        <a:pt x="27" y="0"/>
                      </a:moveTo>
                      <a:cubicBezTo>
                        <a:pt x="27" y="0"/>
                        <a:pt x="27" y="0"/>
                        <a:pt x="27" y="0"/>
                      </a:cubicBezTo>
                    </a:path>
                  </a:pathLst>
                </a:custGeom>
                <a:grpFill/>
                <a:ln w="9525">
                  <a:solidFill>
                    <a:srgbClr val="82B47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E9106506-B0D5-43E0-80D6-BB5D1F4C06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3602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396518" y="483017"/>
            <a:ext cx="958464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AWS Open Source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097728" y="1691984"/>
            <a:ext cx="8223411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Amazon is part of the open source community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9815696-6019-4D30-80D7-A9C21CE30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500" y="4322909"/>
            <a:ext cx="9606818" cy="7920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3FFB90-59DB-46A1-9FB1-6733D69B6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672" y="4322909"/>
            <a:ext cx="8723478" cy="7920000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A6E39B3C-BEA4-4754-953B-FA8E5B2540A0}"/>
              </a:ext>
            </a:extLst>
          </p:cNvPr>
          <p:cNvGrpSpPr/>
          <p:nvPr/>
        </p:nvGrpSpPr>
        <p:grpSpPr>
          <a:xfrm>
            <a:off x="6693934" y="2834509"/>
            <a:ext cx="10989783" cy="1080000"/>
            <a:chOff x="6788825" y="11086099"/>
            <a:chExt cx="10989783" cy="1080000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3C216504-17F9-4ACF-A8B4-D95ED3F52A4E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https://aws.amazon.com/es/opensource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25697796-83B0-47BD-97AE-12226C00B7D0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9" name="Group 170">
              <a:extLst>
                <a:ext uri="{FF2B5EF4-FFF2-40B4-BE49-F238E27FC236}">
                  <a16:creationId xmlns:a16="http://schemas.microsoft.com/office/drawing/2014/main" id="{1792C3EF-C6D2-46F9-9B28-FAE3CA5754AD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20" name="Freeform 105">
                <a:extLst>
                  <a:ext uri="{FF2B5EF4-FFF2-40B4-BE49-F238E27FC236}">
                    <a16:creationId xmlns:a16="http://schemas.microsoft.com/office/drawing/2014/main" id="{F0AA286E-F529-4EA4-BFE4-069B7F2AF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DC690E97-CEF8-42B4-9757-42F37B005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9949D406-3BB7-441B-BC49-E4EAA3D8CDD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326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echa: pentágono 66">
            <a:extLst>
              <a:ext uri="{FF2B5EF4-FFF2-40B4-BE49-F238E27FC236}">
                <a16:creationId xmlns:a16="http://schemas.microsoft.com/office/drawing/2014/main" id="{7E8E85A3-C859-44C8-A82A-6F02E0A78E68}"/>
              </a:ext>
            </a:extLst>
          </p:cNvPr>
          <p:cNvSpPr/>
          <p:nvPr/>
        </p:nvSpPr>
        <p:spPr>
          <a:xfrm>
            <a:off x="1271239" y="13001427"/>
            <a:ext cx="12240000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85ED8D1-2BDB-4F68-9220-06DB49318B75}"/>
              </a:ext>
            </a:extLst>
          </p:cNvPr>
          <p:cNvSpPr txBox="1"/>
          <p:nvPr/>
        </p:nvSpPr>
        <p:spPr>
          <a:xfrm>
            <a:off x="1929963" y="13037629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Feel free to leave your comment on #OpenExpo19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19C0195-F18D-4716-9D93-41FBBEF29D52}"/>
              </a:ext>
            </a:extLst>
          </p:cNvPr>
          <p:cNvSpPr/>
          <p:nvPr/>
        </p:nvSpPr>
        <p:spPr>
          <a:xfrm>
            <a:off x="-240116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973DCCF1-5EF6-4417-91EC-CF2AE493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t="17146" r="33899" b="51847"/>
          <a:stretch/>
        </p:blipFill>
        <p:spPr>
          <a:xfrm>
            <a:off x="-1140" y="12443144"/>
            <a:ext cx="1616103" cy="1268364"/>
          </a:xfrm>
          <a:prstGeom prst="rect">
            <a:avLst/>
          </a:prstGeom>
        </p:spPr>
      </p:pic>
      <p:sp>
        <p:nvSpPr>
          <p:cNvPr id="65" name="Flecha: pentágono 64">
            <a:extLst>
              <a:ext uri="{FF2B5EF4-FFF2-40B4-BE49-F238E27FC236}">
                <a16:creationId xmlns:a16="http://schemas.microsoft.com/office/drawing/2014/main" id="{955B14DA-D64C-4253-A241-7166F32789CF}"/>
              </a:ext>
            </a:extLst>
          </p:cNvPr>
          <p:cNvSpPr/>
          <p:nvPr/>
        </p:nvSpPr>
        <p:spPr>
          <a:xfrm flipH="1">
            <a:off x="13524534" y="13001427"/>
            <a:ext cx="10853116" cy="720000"/>
          </a:xfrm>
          <a:prstGeom prst="homePlate">
            <a:avLst/>
          </a:prstGeom>
          <a:solidFill>
            <a:srgbClr val="589B50">
              <a:alpha val="75000"/>
            </a:srgbClr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B4AA5E3-B18F-485B-A7C4-66AB04411DFE}"/>
              </a:ext>
            </a:extLst>
          </p:cNvPr>
          <p:cNvSpPr/>
          <p:nvPr/>
        </p:nvSpPr>
        <p:spPr>
          <a:xfrm>
            <a:off x="22772284" y="12208715"/>
            <a:ext cx="1871034" cy="1871034"/>
          </a:xfrm>
          <a:prstGeom prst="ellipse">
            <a:avLst/>
          </a:prstGeom>
          <a:solidFill>
            <a:schemeClr val="bg1"/>
          </a:solidFill>
          <a:ln>
            <a:solidFill>
              <a:srgbClr val="589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7396518" y="483017"/>
            <a:ext cx="958464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AWS Open Source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F7208642-6A07-406F-B90E-FA95806348E3}"/>
              </a:ext>
            </a:extLst>
          </p:cNvPr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rgbClr val="589B50"/>
          </a:solidFill>
          <a:ln>
            <a:solidFill>
              <a:srgbClr val="589B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F3DEE3E7-BC8B-4818-8C48-A07A280F3F7F}"/>
              </a:ext>
            </a:extLst>
          </p:cNvPr>
          <p:cNvSpPr txBox="1">
            <a:spLocks/>
          </p:cNvSpPr>
          <p:nvPr/>
        </p:nvSpPr>
        <p:spPr>
          <a:xfrm>
            <a:off x="8097728" y="1691984"/>
            <a:ext cx="8223411" cy="140154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Lato Light"/>
                <a:cs typeface="Lato Light"/>
              </a:rPr>
              <a:t>Amazon is part of the open source community</a:t>
            </a:r>
          </a:p>
          <a:p>
            <a:endParaRPr lang="en-US" sz="3100" b="1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227668B4-1DC5-4DBD-AC57-ED38BA13ECC5}"/>
              </a:ext>
            </a:extLst>
          </p:cNvPr>
          <p:cNvSpPr txBox="1"/>
          <p:nvPr/>
        </p:nvSpPr>
        <p:spPr>
          <a:xfrm>
            <a:off x="14483913" y="13038262"/>
            <a:ext cx="106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SecurityInside.info   ||   @</a:t>
            </a:r>
            <a:r>
              <a:rPr lang="es-ES" b="1" dirty="0" err="1">
                <a:solidFill>
                  <a:schemeClr val="bg1"/>
                </a:solidFill>
              </a:rPr>
              <a:t>security_inside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38F46E-7EBB-4EBF-A57D-CD6EF7560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21"/>
          <a:stretch/>
        </p:blipFill>
        <p:spPr>
          <a:xfrm>
            <a:off x="1748825" y="4154972"/>
            <a:ext cx="20880000" cy="791583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66E131C6-1DBB-48A2-B210-8410A7A2B17D}"/>
              </a:ext>
            </a:extLst>
          </p:cNvPr>
          <p:cNvGrpSpPr/>
          <p:nvPr/>
        </p:nvGrpSpPr>
        <p:grpSpPr>
          <a:xfrm>
            <a:off x="6693934" y="2836959"/>
            <a:ext cx="10989783" cy="1080000"/>
            <a:chOff x="6788825" y="11086099"/>
            <a:chExt cx="10989783" cy="1080000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D2E7A78B-4027-49A6-A2DB-E142E049A446}"/>
                </a:ext>
              </a:extLst>
            </p:cNvPr>
            <p:cNvSpPr/>
            <p:nvPr/>
          </p:nvSpPr>
          <p:spPr>
            <a:xfrm>
              <a:off x="6788825" y="11266099"/>
              <a:ext cx="10800000" cy="720000"/>
            </a:xfrm>
            <a:prstGeom prst="roundRect">
              <a:avLst/>
            </a:prstGeom>
            <a:solidFill>
              <a:srgbClr val="82B4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https://aws.github.io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FFF9E1A-7F34-4DDA-ABA9-E4083126EF40}"/>
                </a:ext>
              </a:extLst>
            </p:cNvPr>
            <p:cNvSpPr/>
            <p:nvPr/>
          </p:nvSpPr>
          <p:spPr>
            <a:xfrm>
              <a:off x="16698608" y="11086099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89B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7" name="Group 170">
              <a:extLst>
                <a:ext uri="{FF2B5EF4-FFF2-40B4-BE49-F238E27FC236}">
                  <a16:creationId xmlns:a16="http://schemas.microsoft.com/office/drawing/2014/main" id="{A4872132-E637-4F39-8D3D-021DCD1C2074}"/>
                </a:ext>
              </a:extLst>
            </p:cNvPr>
            <p:cNvGrpSpPr/>
            <p:nvPr/>
          </p:nvGrpSpPr>
          <p:grpSpPr>
            <a:xfrm>
              <a:off x="16914608" y="11302099"/>
              <a:ext cx="648000" cy="648000"/>
              <a:chOff x="4019550" y="3568701"/>
              <a:chExt cx="358775" cy="360363"/>
            </a:xfrm>
            <a:solidFill>
              <a:srgbClr val="FFFFFF"/>
            </a:solidFill>
          </p:grpSpPr>
          <p:sp>
            <p:nvSpPr>
              <p:cNvPr id="18" name="Freeform 105">
                <a:extLst>
                  <a:ext uri="{FF2B5EF4-FFF2-40B4-BE49-F238E27FC236}">
                    <a16:creationId xmlns:a16="http://schemas.microsoft.com/office/drawing/2014/main" id="{27BF243E-7FCD-49DB-AA4E-72A4F29513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9550" y="3568701"/>
                <a:ext cx="358775" cy="360363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31" y="46"/>
                  </a:cxn>
                  <a:cxn ang="0">
                    <a:pos x="36" y="68"/>
                  </a:cxn>
                  <a:cxn ang="0">
                    <a:pos x="4" y="100"/>
                  </a:cxn>
                  <a:cxn ang="0">
                    <a:pos x="4" y="100"/>
                  </a:cxn>
                  <a:cxn ang="0">
                    <a:pos x="0" y="109"/>
                  </a:cxn>
                  <a:cxn ang="0">
                    <a:pos x="13" y="123"/>
                  </a:cxn>
                  <a:cxn ang="0">
                    <a:pos x="23" y="119"/>
                  </a:cxn>
                  <a:cxn ang="0">
                    <a:pos x="23" y="119"/>
                  </a:cxn>
                  <a:cxn ang="0">
                    <a:pos x="55" y="87"/>
                  </a:cxn>
                  <a:cxn ang="0">
                    <a:pos x="77" y="92"/>
                  </a:cxn>
                  <a:cxn ang="0">
                    <a:pos x="123" y="46"/>
                  </a:cxn>
                  <a:cxn ang="0">
                    <a:pos x="77" y="0"/>
                  </a:cxn>
                  <a:cxn ang="0">
                    <a:pos x="18" y="114"/>
                  </a:cxn>
                  <a:cxn ang="0">
                    <a:pos x="13" y="116"/>
                  </a:cxn>
                  <a:cxn ang="0">
                    <a:pos x="7" y="109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40" y="73"/>
                  </a:cxn>
                  <a:cxn ang="0">
                    <a:pos x="49" y="83"/>
                  </a:cxn>
                  <a:cxn ang="0">
                    <a:pos x="18" y="114"/>
                  </a:cxn>
                  <a:cxn ang="0">
                    <a:pos x="77" y="84"/>
                  </a:cxn>
                  <a:cxn ang="0">
                    <a:pos x="38" y="46"/>
                  </a:cxn>
                  <a:cxn ang="0">
                    <a:pos x="77" y="8"/>
                  </a:cxn>
                  <a:cxn ang="0">
                    <a:pos x="115" y="46"/>
                  </a:cxn>
                  <a:cxn ang="0">
                    <a:pos x="77" y="84"/>
                  </a:cxn>
                  <a:cxn ang="0">
                    <a:pos x="77" y="84"/>
                  </a:cxn>
                  <a:cxn ang="0">
                    <a:pos x="77" y="84"/>
                  </a:cxn>
                </a:cxnLst>
                <a:rect l="0" t="0" r="r" b="b"/>
                <a:pathLst>
                  <a:path w="123" h="123">
                    <a:moveTo>
                      <a:pt x="77" y="0"/>
                    </a:moveTo>
                    <a:cubicBezTo>
                      <a:pt x="51" y="0"/>
                      <a:pt x="31" y="21"/>
                      <a:pt x="31" y="46"/>
                    </a:cubicBezTo>
                    <a:cubicBezTo>
                      <a:pt x="31" y="54"/>
                      <a:pt x="33" y="61"/>
                      <a:pt x="36" y="68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2"/>
                      <a:pt x="0" y="105"/>
                      <a:pt x="0" y="109"/>
                    </a:cubicBezTo>
                    <a:cubicBezTo>
                      <a:pt x="0" y="117"/>
                      <a:pt x="6" y="123"/>
                      <a:pt x="13" y="123"/>
                    </a:cubicBezTo>
                    <a:cubicBezTo>
                      <a:pt x="17" y="123"/>
                      <a:pt x="21" y="121"/>
                      <a:pt x="23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2" y="90"/>
                      <a:pt x="69" y="92"/>
                      <a:pt x="77" y="92"/>
                    </a:cubicBezTo>
                    <a:cubicBezTo>
                      <a:pt x="102" y="92"/>
                      <a:pt x="123" y="71"/>
                      <a:pt x="123" y="46"/>
                    </a:cubicBezTo>
                    <a:cubicBezTo>
                      <a:pt x="123" y="21"/>
                      <a:pt x="102" y="0"/>
                      <a:pt x="77" y="0"/>
                    </a:cubicBezTo>
                    <a:close/>
                    <a:moveTo>
                      <a:pt x="18" y="114"/>
                    </a:moveTo>
                    <a:cubicBezTo>
                      <a:pt x="17" y="115"/>
                      <a:pt x="15" y="116"/>
                      <a:pt x="13" y="116"/>
                    </a:cubicBezTo>
                    <a:cubicBezTo>
                      <a:pt x="10" y="116"/>
                      <a:pt x="7" y="113"/>
                      <a:pt x="7" y="109"/>
                    </a:cubicBezTo>
                    <a:cubicBezTo>
                      <a:pt x="7" y="107"/>
                      <a:pt x="8" y="106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2" y="77"/>
                      <a:pt x="46" y="80"/>
                      <a:pt x="49" y="83"/>
                    </a:cubicBezTo>
                    <a:lnTo>
                      <a:pt x="18" y="114"/>
                    </a:lnTo>
                    <a:close/>
                    <a:moveTo>
                      <a:pt x="77" y="84"/>
                    </a:moveTo>
                    <a:cubicBezTo>
                      <a:pt x="55" y="84"/>
                      <a:pt x="38" y="67"/>
                      <a:pt x="38" y="46"/>
                    </a:cubicBezTo>
                    <a:cubicBezTo>
                      <a:pt x="38" y="25"/>
                      <a:pt x="55" y="8"/>
                      <a:pt x="77" y="8"/>
                    </a:cubicBezTo>
                    <a:cubicBezTo>
                      <a:pt x="98" y="8"/>
                      <a:pt x="115" y="25"/>
                      <a:pt x="115" y="46"/>
                    </a:cubicBezTo>
                    <a:cubicBezTo>
                      <a:pt x="115" y="67"/>
                      <a:pt x="98" y="84"/>
                      <a:pt x="77" y="84"/>
                    </a:cubicBezTo>
                    <a:close/>
                    <a:moveTo>
                      <a:pt x="77" y="84"/>
                    </a:moveTo>
                    <a:cubicBezTo>
                      <a:pt x="77" y="84"/>
                      <a:pt x="77" y="84"/>
                      <a:pt x="77" y="84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" name="Freeform 106">
                <a:extLst>
                  <a:ext uri="{FF2B5EF4-FFF2-40B4-BE49-F238E27FC236}">
                    <a16:creationId xmlns:a16="http://schemas.microsoft.com/office/drawing/2014/main" id="{FFACFFFF-C301-4968-B571-8988669C1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3624263"/>
                <a:ext cx="84138" cy="8572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4" y="27"/>
                  </a:cxn>
                  <a:cxn ang="0">
                    <a:pos x="27" y="4"/>
                  </a:cxn>
                  <a:cxn ang="0">
                    <a:pos x="29" y="2"/>
                  </a:cxn>
                  <a:cxn ang="0">
                    <a:pos x="27" y="0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29" h="29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" y="29"/>
                      <a:pt x="4" y="28"/>
                      <a:pt x="4" y="27"/>
                    </a:cubicBezTo>
                    <a:cubicBezTo>
                      <a:pt x="4" y="14"/>
                      <a:pt x="14" y="4"/>
                      <a:pt x="27" y="4"/>
                    </a:cubicBezTo>
                    <a:cubicBezTo>
                      <a:pt x="28" y="4"/>
                      <a:pt x="29" y="3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grpFill/>
              <a:ln w="9525">
                <a:solidFill>
                  <a:srgbClr val="82B47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6937098E-E91F-4452-A824-7E9CFC681F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87" y="12151533"/>
            <a:ext cx="1980000" cy="198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241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9">
            <a:extLst>
              <a:ext uri="{FF2B5EF4-FFF2-40B4-BE49-F238E27FC236}">
                <a16:creationId xmlns:a16="http://schemas.microsoft.com/office/drawing/2014/main" id="{0B310188-CA92-46AC-A849-8A8FFCE2B66C}"/>
              </a:ext>
            </a:extLst>
          </p:cNvPr>
          <p:cNvSpPr txBox="1"/>
          <p:nvPr/>
        </p:nvSpPr>
        <p:spPr>
          <a:xfrm>
            <a:off x="6178234" y="6134734"/>
            <a:ext cx="1202120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rgbClr val="589B50"/>
                </a:solidFill>
                <a:latin typeface="Lato" charset="0"/>
                <a:ea typeface="Lato" charset="0"/>
                <a:cs typeface="Lato" charset="0"/>
              </a:rPr>
              <a:t>DEFENSIVE PROJECTS</a:t>
            </a:r>
            <a:endParaRPr lang="id-ID" sz="8800" b="1" dirty="0">
              <a:solidFill>
                <a:srgbClr val="589B5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09269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35219</TotalTime>
  <Words>1219</Words>
  <Application>Microsoft Office PowerPoint</Application>
  <PresentationFormat>Personalizado</PresentationFormat>
  <Paragraphs>187</Paragraphs>
  <Slides>28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Arial</vt:lpstr>
      <vt:lpstr>Lato</vt:lpstr>
      <vt:lpstr>Lato Black</vt:lpstr>
      <vt:lpstr>Lato Bold</vt:lpstr>
      <vt:lpstr>Lato Heavy</vt:lpstr>
      <vt:lpstr>Lato Light</vt:lpstr>
      <vt:lpstr>Default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Alice</cp:lastModifiedBy>
  <cp:revision>3129</cp:revision>
  <dcterms:created xsi:type="dcterms:W3CDTF">2014-11-12T21:47:38Z</dcterms:created>
  <dcterms:modified xsi:type="dcterms:W3CDTF">2019-06-22T08:28:56Z</dcterms:modified>
  <cp:category/>
</cp:coreProperties>
</file>